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659" r:id="rId2"/>
    <p:sldId id="751" r:id="rId3"/>
    <p:sldId id="710" r:id="rId4"/>
    <p:sldId id="711" r:id="rId5"/>
    <p:sldId id="713" r:id="rId6"/>
    <p:sldId id="714" r:id="rId7"/>
    <p:sldId id="715" r:id="rId8"/>
    <p:sldId id="716" r:id="rId9"/>
    <p:sldId id="717" r:id="rId10"/>
    <p:sldId id="718" r:id="rId11"/>
    <p:sldId id="760" r:id="rId12"/>
    <p:sldId id="719" r:id="rId13"/>
    <p:sldId id="720" r:id="rId14"/>
    <p:sldId id="721" r:id="rId15"/>
    <p:sldId id="722" r:id="rId16"/>
    <p:sldId id="723" r:id="rId17"/>
    <p:sldId id="724" r:id="rId18"/>
    <p:sldId id="725" r:id="rId19"/>
    <p:sldId id="726" r:id="rId20"/>
    <p:sldId id="753" r:id="rId21"/>
    <p:sldId id="727" r:id="rId22"/>
    <p:sldId id="728" r:id="rId23"/>
    <p:sldId id="729" r:id="rId24"/>
    <p:sldId id="759" r:id="rId25"/>
    <p:sldId id="752" r:id="rId26"/>
    <p:sldId id="730" r:id="rId27"/>
    <p:sldId id="731" r:id="rId28"/>
    <p:sldId id="732" r:id="rId29"/>
    <p:sldId id="733" r:id="rId30"/>
    <p:sldId id="735" r:id="rId31"/>
    <p:sldId id="736" r:id="rId32"/>
    <p:sldId id="738" r:id="rId33"/>
    <p:sldId id="739" r:id="rId34"/>
    <p:sldId id="740" r:id="rId35"/>
    <p:sldId id="754" r:id="rId36"/>
    <p:sldId id="756" r:id="rId37"/>
    <p:sldId id="741" r:id="rId38"/>
    <p:sldId id="755" r:id="rId39"/>
    <p:sldId id="744" r:id="rId40"/>
    <p:sldId id="758" r:id="rId41"/>
    <p:sldId id="680"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8"/>
    <p:restoredTop sz="94676"/>
  </p:normalViewPr>
  <p:slideViewPr>
    <p:cSldViewPr snapToGrid="0" snapToObjects="1">
      <p:cViewPr varScale="1">
        <p:scale>
          <a:sx n="82" d="100"/>
          <a:sy n="82" d="100"/>
        </p:scale>
        <p:origin x="43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jpeg>
</file>

<file path=ppt/media/image11.png>
</file>

<file path=ppt/media/image12.png>
</file>

<file path=ppt/media/image13.tiff>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B8D41-6485-FB47-BDE9-C7476C1922C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4943242-B8AA-8E4C-AD72-22363EC688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AEA636-436C-3142-8544-55EB4C3718DF}"/>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5" name="Footer Placeholder 4">
            <a:extLst>
              <a:ext uri="{FF2B5EF4-FFF2-40B4-BE49-F238E27FC236}">
                <a16:creationId xmlns:a16="http://schemas.microsoft.com/office/drawing/2014/main" id="{AF81972D-C961-A548-8FAA-57CC757D3A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5B7714-C54F-2143-8A11-766B69339684}"/>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22623653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A9774-C969-2148-99DF-3C9740BD109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0039C17-5B20-E346-B114-24B4BA2E8B1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F7BA2D-E190-8548-AFEE-01C43CE846AD}"/>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5" name="Footer Placeholder 4">
            <a:extLst>
              <a:ext uri="{FF2B5EF4-FFF2-40B4-BE49-F238E27FC236}">
                <a16:creationId xmlns:a16="http://schemas.microsoft.com/office/drawing/2014/main" id="{60EF0EE0-7C72-7B43-9D94-D64D62BD2B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8CEB46-D761-114D-81DD-81D7F82F099F}"/>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115525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F28E9F-93A7-7546-B263-81300B386FF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527E2A1-B3D6-EB48-ACC8-8C02532CCAE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2B1B6E-DF6B-774E-B4D8-60AA8EB64F08}"/>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5" name="Footer Placeholder 4">
            <a:extLst>
              <a:ext uri="{FF2B5EF4-FFF2-40B4-BE49-F238E27FC236}">
                <a16:creationId xmlns:a16="http://schemas.microsoft.com/office/drawing/2014/main" id="{609C3566-2BDF-194F-A83F-7C2FD3ECC9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A2AFC6-3FF6-8A41-A854-7A040BA63779}"/>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3459467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775D1-9D90-AC40-BFDA-7CCCDC3EBA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8E195D8-CF4F-1D4B-B780-6FB67414CF7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C79A42-35AD-1546-BCB8-C41FC1045CD0}"/>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5" name="Footer Placeholder 4">
            <a:extLst>
              <a:ext uri="{FF2B5EF4-FFF2-40B4-BE49-F238E27FC236}">
                <a16:creationId xmlns:a16="http://schemas.microsoft.com/office/drawing/2014/main" id="{ACB509DF-50CC-E04A-B9AC-B01F06FE52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D3454B-E90F-F446-98C0-82AB02DAE62F}"/>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21544212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293AB-A75F-8A45-85F1-F7A03F4AA02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CA6C8F-7C2B-1B40-BB74-64E479DFDE1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4F787EE-7AF2-D741-A3C3-80691DEC6381}"/>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5" name="Footer Placeholder 4">
            <a:extLst>
              <a:ext uri="{FF2B5EF4-FFF2-40B4-BE49-F238E27FC236}">
                <a16:creationId xmlns:a16="http://schemas.microsoft.com/office/drawing/2014/main" id="{EDF91495-998F-944B-B8CD-3B7A6A40A0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24B3D1-8FD9-B048-BDDB-04187DEFFEEA}"/>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11235069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6D1BD-96DA-8D43-B540-20616FF5CD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C4B51C-ADF1-844F-A18C-5FA131CC328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FFD2F6-7C41-D248-8296-788EECE4169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26A6CF-59F6-AA4A-BFDD-3F01F63D6FA5}"/>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6" name="Footer Placeholder 5">
            <a:extLst>
              <a:ext uri="{FF2B5EF4-FFF2-40B4-BE49-F238E27FC236}">
                <a16:creationId xmlns:a16="http://schemas.microsoft.com/office/drawing/2014/main" id="{2D7780CD-388F-B54D-AA2D-F66BFA18F2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2C7136-8864-FC4B-AA48-E38C9C4BBC9C}"/>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1449419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9C739-D828-9F4E-8889-787FB68AA4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1CAB5C0-7F16-724C-BD94-4A45A62F65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DDBEA84-AF40-D640-B3E3-60D0D169BBA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A5B44C-AEF0-4640-B110-7D5754D557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8AA9A97-22A1-4E46-902D-4528E91F907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752748B-BFD0-A04D-8304-A99AA383394E}"/>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8" name="Footer Placeholder 7">
            <a:extLst>
              <a:ext uri="{FF2B5EF4-FFF2-40B4-BE49-F238E27FC236}">
                <a16:creationId xmlns:a16="http://schemas.microsoft.com/office/drawing/2014/main" id="{B47FFF27-6AE9-8943-AF63-5F29942D5E6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01F1073-615A-C74D-95A4-6140B0625C07}"/>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34199484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B12F2-A2BE-AD49-B21A-2621BCA3D84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D41667-25F5-B346-85CE-6FCB044DA290}"/>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4" name="Footer Placeholder 3">
            <a:extLst>
              <a:ext uri="{FF2B5EF4-FFF2-40B4-BE49-F238E27FC236}">
                <a16:creationId xmlns:a16="http://schemas.microsoft.com/office/drawing/2014/main" id="{A3C316BC-A069-0144-9F0F-F2586EBB38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424864D-23F8-4943-BE4A-8F66DD06C224}"/>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42522938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0A54B1-6EAD-B54D-905A-1ED63C20AA12}"/>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3" name="Footer Placeholder 2">
            <a:extLst>
              <a:ext uri="{FF2B5EF4-FFF2-40B4-BE49-F238E27FC236}">
                <a16:creationId xmlns:a16="http://schemas.microsoft.com/office/drawing/2014/main" id="{15DAE79C-1167-BF49-92B8-9EA6A17CD8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DF9D3E3-62F1-5048-8E57-603AFF497075}"/>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1263221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C4A65-0773-1C46-BB74-45805568E9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1376041-1DF2-A848-940F-5FF2A20174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47CA55-70F3-724F-B50A-DF1D2BA8AB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6674B9C-332C-6141-86B9-6CD908794D56}"/>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6" name="Footer Placeholder 5">
            <a:extLst>
              <a:ext uri="{FF2B5EF4-FFF2-40B4-BE49-F238E27FC236}">
                <a16:creationId xmlns:a16="http://schemas.microsoft.com/office/drawing/2014/main" id="{B3F2115E-0A22-854D-83C4-1B10F4ACF95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70E5F4-8541-4242-AB87-09B54EB92169}"/>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8863632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A26AB-6B42-0449-B7F1-F34D7373ABB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A82DF4-532E-5943-B785-8378DCEAC20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FB4DBFE-823D-C740-AA70-7A1267D9EE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EA0F96E-9D6F-E843-93B2-BBB7A9C7A8A7}"/>
              </a:ext>
            </a:extLst>
          </p:cNvPr>
          <p:cNvSpPr>
            <a:spLocks noGrp="1"/>
          </p:cNvSpPr>
          <p:nvPr>
            <p:ph type="dt" sz="half" idx="10"/>
          </p:nvPr>
        </p:nvSpPr>
        <p:spPr/>
        <p:txBody>
          <a:bodyPr/>
          <a:lstStyle/>
          <a:p>
            <a:fld id="{0570E0E2-B7D2-6F48-8D32-8EBA018C6DDC}" type="datetimeFigureOut">
              <a:rPr lang="en-US" smtClean="0"/>
              <a:t>9/26/2019</a:t>
            </a:fld>
            <a:endParaRPr lang="en-US"/>
          </a:p>
        </p:txBody>
      </p:sp>
      <p:sp>
        <p:nvSpPr>
          <p:cNvPr id="6" name="Footer Placeholder 5">
            <a:extLst>
              <a:ext uri="{FF2B5EF4-FFF2-40B4-BE49-F238E27FC236}">
                <a16:creationId xmlns:a16="http://schemas.microsoft.com/office/drawing/2014/main" id="{735CBBD6-4FB3-F647-A7B2-C808B0D8CC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48F301-616A-DF46-96CE-A7D7DF0C4069}"/>
              </a:ext>
            </a:extLst>
          </p:cNvPr>
          <p:cNvSpPr>
            <a:spLocks noGrp="1"/>
          </p:cNvSpPr>
          <p:nvPr>
            <p:ph type="sldNum" sz="quarter" idx="12"/>
          </p:nvPr>
        </p:nvSpPr>
        <p:spPr/>
        <p:txBody>
          <a:bodyPr/>
          <a:lstStyle/>
          <a:p>
            <a:fld id="{E1D417ED-109F-954A-9EB1-9BCB667E44E8}" type="slidenum">
              <a:rPr lang="en-US" smtClean="0"/>
              <a:t>‹#›</a:t>
            </a:fld>
            <a:endParaRPr lang="en-US"/>
          </a:p>
        </p:txBody>
      </p:sp>
    </p:spTree>
    <p:extLst>
      <p:ext uri="{BB962C8B-B14F-4D97-AF65-F5344CB8AC3E}">
        <p14:creationId xmlns:p14="http://schemas.microsoft.com/office/powerpoint/2010/main" val="34128857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C5A7EC-D31A-AB41-86D8-FDBFD671EB3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AD94F47-5568-C34D-A9A7-ABE7C75C1F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9E6E0C-5048-3B4A-A57C-3F10240E52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570E0E2-B7D2-6F48-8D32-8EBA018C6DDC}" type="datetimeFigureOut">
              <a:rPr lang="en-US" smtClean="0"/>
              <a:t>9/26/2019</a:t>
            </a:fld>
            <a:endParaRPr lang="en-US"/>
          </a:p>
        </p:txBody>
      </p:sp>
      <p:sp>
        <p:nvSpPr>
          <p:cNvPr id="5" name="Footer Placeholder 4">
            <a:extLst>
              <a:ext uri="{FF2B5EF4-FFF2-40B4-BE49-F238E27FC236}">
                <a16:creationId xmlns:a16="http://schemas.microsoft.com/office/drawing/2014/main" id="{38E23225-3035-B04A-8DFC-352EFA7D3F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821A771-29D3-D145-AD4E-3D17CA6B7B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1D417ED-109F-954A-9EB1-9BCB667E44E8}" type="slidenum">
              <a:rPr lang="en-US" smtClean="0"/>
              <a:t>‹#›</a:t>
            </a:fld>
            <a:endParaRPr lang="en-US"/>
          </a:p>
        </p:txBody>
      </p:sp>
    </p:spTree>
    <p:extLst>
      <p:ext uri="{BB962C8B-B14F-4D97-AF65-F5344CB8AC3E}">
        <p14:creationId xmlns:p14="http://schemas.microsoft.com/office/powerpoint/2010/main" val="986962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guides.library.harvard.edu/c.php?g=310717&amp;p=2072692"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s://opennebula.org/" TargetMode="External"/><Relationship Id="rId2" Type="http://schemas.openxmlformats.org/officeDocument/2006/relationships/hyperlink" Target="https://openstack.org/" TargetMode="External"/><Relationship Id="rId1" Type="http://schemas.openxmlformats.org/officeDocument/2006/relationships/slideLayout" Target="../slideLayouts/slideLayout4.xml"/><Relationship Id="rId4" Type="http://schemas.openxmlformats.org/officeDocument/2006/relationships/hyperlink" Target="https://cloudstack.apache.org/"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31504" y="2523030"/>
            <a:ext cx="7848872" cy="2734770"/>
          </a:xfrm>
        </p:spPr>
        <p:txBody>
          <a:bodyPr>
            <a:normAutofit/>
          </a:bodyPr>
          <a:lstStyle/>
          <a:p>
            <a:pPr algn="l"/>
            <a:r>
              <a:rPr lang="en-US" sz="4400" dirty="0">
                <a:solidFill>
                  <a:srgbClr val="FF0000"/>
                </a:solidFill>
              </a:rPr>
              <a:t>Lecture 9: </a:t>
            </a:r>
            <a:br>
              <a:rPr lang="en-US" sz="4400" dirty="0">
                <a:solidFill>
                  <a:srgbClr val="FF0000"/>
                </a:solidFill>
              </a:rPr>
            </a:br>
            <a:r>
              <a:rPr lang="en-US" sz="4400" dirty="0">
                <a:solidFill>
                  <a:srgbClr val="FF0000"/>
                </a:solidFill>
              </a:rPr>
              <a:t>Models of Cloud Computing</a:t>
            </a:r>
          </a:p>
        </p:txBody>
      </p:sp>
      <p:sp>
        <p:nvSpPr>
          <p:cNvPr id="3" name="Subtitle 2"/>
          <p:cNvSpPr>
            <a:spLocks noGrp="1"/>
          </p:cNvSpPr>
          <p:nvPr>
            <p:ph type="subTitle" idx="1"/>
          </p:nvPr>
        </p:nvSpPr>
        <p:spPr/>
        <p:txBody>
          <a:bodyPr/>
          <a:lstStyle/>
          <a:p>
            <a:r>
              <a:rPr lang="en-US" dirty="0"/>
              <a:t> </a:t>
            </a:r>
          </a:p>
        </p:txBody>
      </p:sp>
      <p:sp>
        <p:nvSpPr>
          <p:cNvPr id="4" name="Slide Number Placeholder 3">
            <a:extLst>
              <a:ext uri="{FF2B5EF4-FFF2-40B4-BE49-F238E27FC236}">
                <a16:creationId xmlns:a16="http://schemas.microsoft.com/office/drawing/2014/main" id="{34EC390D-09CE-E84F-9520-B8DE29A6CC48}"/>
              </a:ext>
            </a:extLst>
          </p:cNvPr>
          <p:cNvSpPr>
            <a:spLocks noGrp="1"/>
          </p:cNvSpPr>
          <p:nvPr>
            <p:ph type="sldNum" sz="quarter" idx="12"/>
          </p:nvPr>
        </p:nvSpPr>
        <p:spPr/>
        <p:txBody>
          <a:bodyPr/>
          <a:lstStyle/>
          <a:p>
            <a:fld id="{6481B913-EAD0-402A-A251-B09692125ACF}" type="slidenum">
              <a:rPr lang="zh-CN" altLang="en-US" smtClean="0"/>
              <a:t>1</a:t>
            </a:fld>
            <a:endParaRPr lang="zh-CN" altLang="en-US" dirty="0"/>
          </a:p>
        </p:txBody>
      </p:sp>
    </p:spTree>
    <p:extLst>
      <p:ext uri="{BB962C8B-B14F-4D97-AF65-F5344CB8AC3E}">
        <p14:creationId xmlns:p14="http://schemas.microsoft.com/office/powerpoint/2010/main" val="29248789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9456" y="365125"/>
            <a:ext cx="10154344" cy="1325563"/>
          </a:xfrm>
        </p:spPr>
        <p:txBody>
          <a:bodyPr/>
          <a:lstStyle/>
          <a:p>
            <a:r>
              <a:rPr lang="en-US" dirty="0">
                <a:solidFill>
                  <a:srgbClr val="FF0000"/>
                </a:solidFill>
              </a:rPr>
              <a:t>SaaS Sample Products</a:t>
            </a:r>
          </a:p>
        </p:txBody>
      </p:sp>
      <p:pic>
        <p:nvPicPr>
          <p:cNvPr id="4" name="Content Placeholder 3"/>
          <p:cNvPicPr>
            <a:picLocks noGrp="1" noChangeAspect="1"/>
          </p:cNvPicPr>
          <p:nvPr>
            <p:ph idx="1"/>
          </p:nvPr>
        </p:nvPicPr>
        <p:blipFill>
          <a:blip r:embed="rId2"/>
          <a:stretch>
            <a:fillRect/>
          </a:stretch>
        </p:blipFill>
        <p:spPr>
          <a:xfrm>
            <a:off x="2502680" y="1417639"/>
            <a:ext cx="7022320" cy="4578545"/>
          </a:xfrm>
          <a:prstGeom prst="rect">
            <a:avLst/>
          </a:prstGeom>
        </p:spPr>
      </p:pic>
      <p:sp>
        <p:nvSpPr>
          <p:cNvPr id="3" name="Slide Number Placeholder 2">
            <a:extLst>
              <a:ext uri="{FF2B5EF4-FFF2-40B4-BE49-F238E27FC236}">
                <a16:creationId xmlns:a16="http://schemas.microsoft.com/office/drawing/2014/main" id="{95197BEF-96F7-7A4F-98AC-84D730D676E7}"/>
              </a:ext>
            </a:extLst>
          </p:cNvPr>
          <p:cNvSpPr>
            <a:spLocks noGrp="1"/>
          </p:cNvSpPr>
          <p:nvPr>
            <p:ph type="sldNum" sz="quarter" idx="12"/>
          </p:nvPr>
        </p:nvSpPr>
        <p:spPr/>
        <p:txBody>
          <a:bodyPr/>
          <a:lstStyle/>
          <a:p>
            <a:fld id="{6481B913-EAD0-402A-A251-B09692125ACF}" type="slidenum">
              <a:rPr lang="zh-CN" altLang="en-US" smtClean="0"/>
              <a:t>10</a:t>
            </a:fld>
            <a:endParaRPr lang="zh-CN" altLang="en-US" dirty="0"/>
          </a:p>
        </p:txBody>
      </p:sp>
    </p:spTree>
    <p:extLst>
      <p:ext uri="{BB962C8B-B14F-4D97-AF65-F5344CB8AC3E}">
        <p14:creationId xmlns:p14="http://schemas.microsoft.com/office/powerpoint/2010/main" val="4042630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07D58-B5E3-8344-840E-C3529F03735B}"/>
              </a:ext>
            </a:extLst>
          </p:cNvPr>
          <p:cNvSpPr>
            <a:spLocks noGrp="1"/>
          </p:cNvSpPr>
          <p:nvPr>
            <p:ph type="title"/>
          </p:nvPr>
        </p:nvSpPr>
        <p:spPr/>
        <p:txBody>
          <a:bodyPr>
            <a:normAutofit/>
          </a:bodyPr>
          <a:lstStyle/>
          <a:p>
            <a:r>
              <a:rPr lang="en-US" sz="4000" dirty="0">
                <a:solidFill>
                  <a:srgbClr val="FF0000"/>
                </a:solidFill>
              </a:rPr>
              <a:t>Activity #1</a:t>
            </a:r>
          </a:p>
        </p:txBody>
      </p:sp>
      <p:sp>
        <p:nvSpPr>
          <p:cNvPr id="3" name="Content Placeholder 2">
            <a:extLst>
              <a:ext uri="{FF2B5EF4-FFF2-40B4-BE49-F238E27FC236}">
                <a16:creationId xmlns:a16="http://schemas.microsoft.com/office/drawing/2014/main" id="{12A81472-23E8-FA43-86F4-042B83523836}"/>
              </a:ext>
            </a:extLst>
          </p:cNvPr>
          <p:cNvSpPr>
            <a:spLocks noGrp="1"/>
          </p:cNvSpPr>
          <p:nvPr>
            <p:ph idx="1"/>
          </p:nvPr>
        </p:nvSpPr>
        <p:spPr/>
        <p:txBody>
          <a:bodyPr/>
          <a:lstStyle/>
          <a:p>
            <a:pPr marL="514350" indent="-514350">
              <a:buFont typeface="+mj-lt"/>
              <a:buAutoNum type="arabicPeriod"/>
            </a:pPr>
            <a:r>
              <a:rPr lang="en-US" dirty="0"/>
              <a:t>Which of the following is not a SaaS service?</a:t>
            </a:r>
          </a:p>
          <a:p>
            <a:pPr marL="914400" lvl="1" indent="-457200">
              <a:buFont typeface="+mj-lt"/>
              <a:buAutoNum type="alphaLcPeriod"/>
            </a:pPr>
            <a:r>
              <a:rPr lang="en-US" dirty="0" err="1"/>
              <a:t>GoToMeeting.com</a:t>
            </a:r>
            <a:endParaRPr lang="en-US" dirty="0"/>
          </a:p>
          <a:p>
            <a:pPr marL="914400" lvl="1" indent="-457200">
              <a:buFont typeface="+mj-lt"/>
              <a:buAutoNum type="alphaLcPeriod"/>
            </a:pPr>
            <a:r>
              <a:rPr lang="en-US" dirty="0"/>
              <a:t>Adobe photoshop</a:t>
            </a:r>
          </a:p>
          <a:p>
            <a:pPr marL="914400" lvl="1" indent="-457200">
              <a:buFont typeface="+mj-lt"/>
              <a:buAutoNum type="alphaLcPeriod"/>
            </a:pPr>
            <a:r>
              <a:rPr lang="en-US" dirty="0"/>
              <a:t>Google App Engine</a:t>
            </a:r>
          </a:p>
          <a:p>
            <a:pPr marL="914400" lvl="1" indent="-457200">
              <a:buFont typeface="+mj-lt"/>
              <a:buAutoNum type="alphaLcPeriod"/>
            </a:pPr>
            <a:r>
              <a:rPr lang="en-US" dirty="0"/>
              <a:t>Evite</a:t>
            </a:r>
          </a:p>
          <a:p>
            <a:pPr marL="457200" indent="-457200">
              <a:buFont typeface="+mj-lt"/>
              <a:buAutoNum type="arabicPeriod"/>
            </a:pPr>
            <a:r>
              <a:rPr lang="en-US" dirty="0"/>
              <a:t>True or False.</a:t>
            </a:r>
          </a:p>
          <a:p>
            <a:pPr marL="914400" lvl="1" indent="-457200">
              <a:buFont typeface="+mj-lt"/>
              <a:buAutoNum type="alphaLcPeriod"/>
            </a:pPr>
            <a:r>
              <a:rPr lang="en-US" dirty="0"/>
              <a:t>Clients of a SaaS service can manage the data on the server but not the application nor the operating system.</a:t>
            </a:r>
          </a:p>
          <a:p>
            <a:pPr marL="914400" lvl="1" indent="-457200">
              <a:buFont typeface="+mj-lt"/>
              <a:buAutoNum type="alphaLcPeriod"/>
            </a:pPr>
            <a:r>
              <a:rPr lang="en-US" dirty="0"/>
              <a:t>If a business doesn’t go with cloud services, it has to manage everything including application, data, middleware, networking, … all by itself.</a:t>
            </a:r>
          </a:p>
          <a:p>
            <a:pPr marL="914400" lvl="1" indent="-457200">
              <a:buFont typeface="+mj-lt"/>
              <a:buAutoNum type="alphaLcPeriod"/>
            </a:pPr>
            <a:endParaRPr lang="en-US" dirty="0"/>
          </a:p>
          <a:p>
            <a:pPr marL="914400" lvl="1" indent="-457200">
              <a:buFont typeface="+mj-lt"/>
              <a:buAutoNum type="alphaLcPeriod"/>
            </a:pPr>
            <a:endParaRPr lang="en-US" dirty="0"/>
          </a:p>
          <a:p>
            <a:pPr marL="914400" lvl="1" indent="-457200">
              <a:buFont typeface="+mj-lt"/>
              <a:buAutoNum type="alphaLcPeriod"/>
            </a:pPr>
            <a:endParaRPr lang="en-US" dirty="0"/>
          </a:p>
          <a:p>
            <a:pPr marL="914400" lvl="1" indent="-457200">
              <a:buFont typeface="+mj-lt"/>
              <a:buAutoNum type="alphaLcPeriod"/>
            </a:pPr>
            <a:endParaRPr lang="en-US" dirty="0"/>
          </a:p>
        </p:txBody>
      </p:sp>
    </p:spTree>
    <p:extLst>
      <p:ext uri="{BB962C8B-B14F-4D97-AF65-F5344CB8AC3E}">
        <p14:creationId xmlns:p14="http://schemas.microsoft.com/office/powerpoint/2010/main" val="35715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274638"/>
            <a:ext cx="8229600" cy="868362"/>
          </a:xfrm>
        </p:spPr>
        <p:txBody>
          <a:bodyPr>
            <a:normAutofit/>
          </a:bodyPr>
          <a:lstStyle/>
          <a:p>
            <a:r>
              <a:rPr lang="en-US" sz="4000" dirty="0"/>
              <a:t> </a:t>
            </a:r>
            <a:r>
              <a:rPr lang="en-US" sz="4000" dirty="0">
                <a:solidFill>
                  <a:srgbClr val="FF0000"/>
                </a:solidFill>
              </a:rPr>
              <a:t>What is </a:t>
            </a:r>
            <a:r>
              <a:rPr lang="en-US" sz="4000" dirty="0" err="1">
                <a:solidFill>
                  <a:srgbClr val="FF0000"/>
                </a:solidFill>
              </a:rPr>
              <a:t>PaaS</a:t>
            </a:r>
            <a:endParaRPr lang="en-US" sz="4000" dirty="0">
              <a:solidFill>
                <a:srgbClr val="FF0000"/>
              </a:solidFill>
            </a:endParaRPr>
          </a:p>
        </p:txBody>
      </p:sp>
      <p:sp>
        <p:nvSpPr>
          <p:cNvPr id="3" name="Content Placeholder 2"/>
          <p:cNvSpPr>
            <a:spLocks noGrp="1"/>
          </p:cNvSpPr>
          <p:nvPr>
            <p:ph idx="1"/>
          </p:nvPr>
        </p:nvSpPr>
        <p:spPr>
          <a:xfrm>
            <a:off x="1199456" y="1268760"/>
            <a:ext cx="9793088" cy="4876801"/>
          </a:xfrm>
        </p:spPr>
        <p:txBody>
          <a:bodyPr>
            <a:noAutofit/>
          </a:bodyPr>
          <a:lstStyle/>
          <a:p>
            <a:pPr lvl="0"/>
            <a:r>
              <a:rPr lang="en-US" sz="2400" dirty="0">
                <a:latin typeface="+mn-lt"/>
              </a:rPr>
              <a:t>A category/model of cloud computing services</a:t>
            </a:r>
          </a:p>
          <a:p>
            <a:pPr lvl="1"/>
            <a:r>
              <a:rPr lang="en-US" sz="2000" dirty="0">
                <a:latin typeface="+mn-lt"/>
              </a:rPr>
              <a:t>provides computing platform and solution stack as service</a:t>
            </a:r>
          </a:p>
          <a:p>
            <a:pPr lvl="1"/>
            <a:r>
              <a:rPr lang="en-US" sz="2000" dirty="0">
                <a:latin typeface="+mn-lt"/>
              </a:rPr>
              <a:t>consumer creates software using tools/libraries from the provider</a:t>
            </a:r>
          </a:p>
          <a:p>
            <a:pPr lvl="1"/>
            <a:r>
              <a:rPr lang="en-US" sz="2000" dirty="0">
                <a:latin typeface="+mn-lt"/>
              </a:rPr>
              <a:t>consumer controls software deployment and configuration settings.</a:t>
            </a:r>
          </a:p>
          <a:p>
            <a:pPr lvl="1"/>
            <a:r>
              <a:rPr lang="en-US" sz="2000" dirty="0">
                <a:latin typeface="+mn-lt"/>
              </a:rPr>
              <a:t>Provider provides the networks, servers, storage, etc. required to host the consumer's application. </a:t>
            </a:r>
          </a:p>
          <a:p>
            <a:r>
              <a:rPr lang="en-US" sz="2400" dirty="0">
                <a:latin typeface="+mn-lt"/>
              </a:rPr>
              <a:t>Consumer avoids the cost and complexity of buying and managing the underlying hardware and software </a:t>
            </a:r>
          </a:p>
          <a:p>
            <a:r>
              <a:rPr lang="en-US" sz="2400" dirty="0">
                <a:latin typeface="+mn-lt"/>
              </a:rPr>
              <a:t>Offers varying levels of scalability and maintenance. </a:t>
            </a:r>
          </a:p>
          <a:p>
            <a:r>
              <a:rPr lang="en-US" sz="2400" dirty="0">
                <a:latin typeface="+mn-lt"/>
              </a:rPr>
              <a:t>Supports application design, application development, testing, deployment, monitoring, workflow management, as well as services such as team collaboration, web service integration, …</a:t>
            </a:r>
          </a:p>
          <a:p>
            <a:pPr marL="0" indent="0">
              <a:buNone/>
            </a:pPr>
            <a:endParaRPr lang="en-US" sz="2400" dirty="0"/>
          </a:p>
          <a:p>
            <a:pPr marL="0" indent="0">
              <a:buNone/>
            </a:pPr>
            <a:endParaRPr lang="en-US" sz="2000" dirty="0"/>
          </a:p>
        </p:txBody>
      </p:sp>
      <p:sp>
        <p:nvSpPr>
          <p:cNvPr id="4" name="Slide Number Placeholder 3">
            <a:extLst>
              <a:ext uri="{FF2B5EF4-FFF2-40B4-BE49-F238E27FC236}">
                <a16:creationId xmlns:a16="http://schemas.microsoft.com/office/drawing/2014/main" id="{128DCC0E-3DD1-3F4E-9ECB-D53A448A45F6}"/>
              </a:ext>
            </a:extLst>
          </p:cNvPr>
          <p:cNvSpPr>
            <a:spLocks noGrp="1"/>
          </p:cNvSpPr>
          <p:nvPr>
            <p:ph type="sldNum" sz="quarter" idx="12"/>
          </p:nvPr>
        </p:nvSpPr>
        <p:spPr/>
        <p:txBody>
          <a:bodyPr/>
          <a:lstStyle/>
          <a:p>
            <a:fld id="{6481B913-EAD0-402A-A251-B09692125ACF}" type="slidenum">
              <a:rPr lang="zh-CN" altLang="en-US" smtClean="0"/>
              <a:t>12</a:t>
            </a:fld>
            <a:endParaRPr lang="zh-CN" altLang="en-US" dirty="0"/>
          </a:p>
        </p:txBody>
      </p:sp>
    </p:spTree>
    <p:extLst>
      <p:ext uri="{BB962C8B-B14F-4D97-AF65-F5344CB8AC3E}">
        <p14:creationId xmlns:p14="http://schemas.microsoft.com/office/powerpoint/2010/main" val="30091317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63752" y="332656"/>
            <a:ext cx="4248472" cy="936757"/>
          </a:xfrm>
        </p:spPr>
        <p:txBody>
          <a:bodyPr/>
          <a:lstStyle/>
          <a:p>
            <a:r>
              <a:rPr lang="en-US" dirty="0">
                <a:solidFill>
                  <a:srgbClr val="FF0000"/>
                </a:solidFill>
              </a:rPr>
              <a:t>Understand </a:t>
            </a:r>
            <a:r>
              <a:rPr lang="en-US" dirty="0" err="1">
                <a:solidFill>
                  <a:srgbClr val="FF0000"/>
                </a:solidFill>
              </a:rPr>
              <a:t>PaaS</a:t>
            </a:r>
            <a:endParaRPr lang="en-US" dirty="0">
              <a:solidFill>
                <a:srgbClr val="FF0000"/>
              </a:solidFill>
            </a:endParaRPr>
          </a:p>
        </p:txBody>
      </p:sp>
      <p:pic>
        <p:nvPicPr>
          <p:cNvPr id="4" name="图片 1"/>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415480" y="1394482"/>
            <a:ext cx="8229600" cy="3432280"/>
          </a:xfrm>
          <a:prstGeom prst="rect">
            <a:avLst/>
          </a:prstGeom>
          <a:noFill/>
          <a:ln>
            <a:noFill/>
          </a:ln>
        </p:spPr>
      </p:pic>
      <p:sp>
        <p:nvSpPr>
          <p:cNvPr id="3" name="Slide Number Placeholder 2">
            <a:extLst>
              <a:ext uri="{FF2B5EF4-FFF2-40B4-BE49-F238E27FC236}">
                <a16:creationId xmlns:a16="http://schemas.microsoft.com/office/drawing/2014/main" id="{B9EFBCF4-FB53-FE41-8A14-830027115710}"/>
              </a:ext>
            </a:extLst>
          </p:cNvPr>
          <p:cNvSpPr>
            <a:spLocks noGrp="1"/>
          </p:cNvSpPr>
          <p:nvPr>
            <p:ph type="sldNum" sz="quarter" idx="12"/>
          </p:nvPr>
        </p:nvSpPr>
        <p:spPr/>
        <p:txBody>
          <a:bodyPr/>
          <a:lstStyle/>
          <a:p>
            <a:fld id="{6481B913-EAD0-402A-A251-B09692125ACF}" type="slidenum">
              <a:rPr lang="zh-CN" altLang="en-US" smtClean="0"/>
              <a:t>13</a:t>
            </a:fld>
            <a:endParaRPr lang="zh-CN" altLang="en-US" dirty="0"/>
          </a:p>
        </p:txBody>
      </p:sp>
      <p:sp>
        <p:nvSpPr>
          <p:cNvPr id="5" name="Rectangle 4">
            <a:extLst>
              <a:ext uri="{FF2B5EF4-FFF2-40B4-BE49-F238E27FC236}">
                <a16:creationId xmlns:a16="http://schemas.microsoft.com/office/drawing/2014/main" id="{D5F59F7B-8885-BF4F-8BD9-DAF64A8D7D46}"/>
              </a:ext>
            </a:extLst>
          </p:cNvPr>
          <p:cNvSpPr/>
          <p:nvPr/>
        </p:nvSpPr>
        <p:spPr>
          <a:xfrm>
            <a:off x="1108350" y="5151959"/>
            <a:ext cx="2769476" cy="323165"/>
          </a:xfrm>
          <a:prstGeom prst="rect">
            <a:avLst/>
          </a:prstGeom>
        </p:spPr>
        <p:txBody>
          <a:bodyPr wrap="none">
            <a:spAutoFit/>
          </a:bodyPr>
          <a:lstStyle/>
          <a:p>
            <a:r>
              <a:rPr lang="en-US" dirty="0">
                <a:latin typeface="+mn-lt"/>
              </a:rPr>
              <a:t>https://</a:t>
            </a:r>
            <a:r>
              <a:rPr lang="en-US" dirty="0" err="1">
                <a:latin typeface="+mn-lt"/>
              </a:rPr>
              <a:t>www.salesforceben.com</a:t>
            </a:r>
            <a:r>
              <a:rPr lang="en-US" dirty="0">
                <a:latin typeface="+mn-lt"/>
              </a:rPr>
              <a:t>/</a:t>
            </a:r>
          </a:p>
        </p:txBody>
      </p:sp>
      <p:sp>
        <p:nvSpPr>
          <p:cNvPr id="7" name="Rectangle 6">
            <a:extLst>
              <a:ext uri="{FF2B5EF4-FFF2-40B4-BE49-F238E27FC236}">
                <a16:creationId xmlns:a16="http://schemas.microsoft.com/office/drawing/2014/main" id="{1965AEA1-ACE6-5844-8224-78BA78887339}"/>
              </a:ext>
            </a:extLst>
          </p:cNvPr>
          <p:cNvSpPr/>
          <p:nvPr/>
        </p:nvSpPr>
        <p:spPr>
          <a:xfrm>
            <a:off x="5303912" y="4921126"/>
            <a:ext cx="5807968" cy="784830"/>
          </a:xfrm>
          <a:prstGeom prst="rect">
            <a:avLst/>
          </a:prstGeom>
        </p:spPr>
        <p:txBody>
          <a:bodyPr wrap="square">
            <a:spAutoFit/>
          </a:bodyPr>
          <a:lstStyle/>
          <a:p>
            <a:r>
              <a:rPr lang="en-US" dirty="0">
                <a:latin typeface="+mn-lt"/>
              </a:rPr>
              <a:t>Computing resources,  storage and networking facilities are hosted and managed by a service provider; customers are able to install software and create applications on top of these facilities.</a:t>
            </a:r>
          </a:p>
        </p:txBody>
      </p:sp>
    </p:spTree>
    <p:extLst>
      <p:ext uri="{BB962C8B-B14F-4D97-AF65-F5344CB8AC3E}">
        <p14:creationId xmlns:p14="http://schemas.microsoft.com/office/powerpoint/2010/main" val="25132810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5480" y="365125"/>
            <a:ext cx="9938320" cy="1325563"/>
          </a:xfrm>
        </p:spPr>
        <p:txBody>
          <a:bodyPr/>
          <a:lstStyle/>
          <a:p>
            <a:r>
              <a:rPr lang="en-US" dirty="0" err="1">
                <a:solidFill>
                  <a:srgbClr val="FF0000"/>
                </a:solidFill>
              </a:rPr>
              <a:t>PaaS</a:t>
            </a:r>
            <a:r>
              <a:rPr lang="en-US" dirty="0">
                <a:solidFill>
                  <a:srgbClr val="FF0000"/>
                </a:solidFill>
              </a:rPr>
              <a:t> Examples</a:t>
            </a:r>
          </a:p>
        </p:txBody>
      </p:sp>
      <p:sp>
        <p:nvSpPr>
          <p:cNvPr id="3" name="Content Placeholder 2"/>
          <p:cNvSpPr>
            <a:spLocks noGrp="1"/>
          </p:cNvSpPr>
          <p:nvPr>
            <p:ph idx="1"/>
          </p:nvPr>
        </p:nvSpPr>
        <p:spPr/>
        <p:txBody>
          <a:bodyPr/>
          <a:lstStyle/>
          <a:p>
            <a:r>
              <a:rPr lang="en-US" dirty="0">
                <a:latin typeface="+mn-lt"/>
              </a:rPr>
              <a:t>Application Servers</a:t>
            </a:r>
          </a:p>
          <a:p>
            <a:pPr lvl="1"/>
            <a:r>
              <a:rPr lang="en-US" dirty="0">
                <a:latin typeface="+mn-lt"/>
              </a:rPr>
              <a:t>Google App Engine</a:t>
            </a:r>
          </a:p>
          <a:p>
            <a:pPr lvl="1"/>
            <a:r>
              <a:rPr lang="en-US" dirty="0">
                <a:latin typeface="+mn-lt"/>
              </a:rPr>
              <a:t>Engine Yard and </a:t>
            </a:r>
            <a:r>
              <a:rPr lang="en-US" dirty="0" err="1">
                <a:latin typeface="+mn-lt"/>
              </a:rPr>
              <a:t>Heroku</a:t>
            </a:r>
            <a:r>
              <a:rPr lang="en-US" dirty="0">
                <a:latin typeface="+mn-lt"/>
              </a:rPr>
              <a:t> (Ruby development)</a:t>
            </a:r>
          </a:p>
          <a:p>
            <a:r>
              <a:rPr lang="en-US" dirty="0">
                <a:latin typeface="+mn-lt"/>
              </a:rPr>
              <a:t>Databases</a:t>
            </a:r>
          </a:p>
          <a:p>
            <a:r>
              <a:rPr lang="en-US" dirty="0">
                <a:latin typeface="+mn-lt"/>
              </a:rPr>
              <a:t>Middleware</a:t>
            </a:r>
          </a:p>
          <a:p>
            <a:pPr marL="0" indent="0">
              <a:buNone/>
            </a:pPr>
            <a:endParaRPr lang="en-US" dirty="0"/>
          </a:p>
          <a:p>
            <a:endParaRPr lang="en-US" dirty="0"/>
          </a:p>
          <a:p>
            <a:endParaRPr lang="en-US" dirty="0"/>
          </a:p>
        </p:txBody>
      </p:sp>
      <p:pic>
        <p:nvPicPr>
          <p:cNvPr id="4" name="Picture 3"/>
          <p:cNvPicPr>
            <a:picLocks noChangeAspect="1"/>
          </p:cNvPicPr>
          <p:nvPr/>
        </p:nvPicPr>
        <p:blipFill>
          <a:blip r:embed="rId2"/>
          <a:stretch>
            <a:fillRect/>
          </a:stretch>
        </p:blipFill>
        <p:spPr>
          <a:xfrm>
            <a:off x="4205210" y="3276600"/>
            <a:ext cx="6486525" cy="2647950"/>
          </a:xfrm>
          <a:prstGeom prst="rect">
            <a:avLst/>
          </a:prstGeom>
        </p:spPr>
      </p:pic>
      <p:sp>
        <p:nvSpPr>
          <p:cNvPr id="5" name="Slide Number Placeholder 4">
            <a:extLst>
              <a:ext uri="{FF2B5EF4-FFF2-40B4-BE49-F238E27FC236}">
                <a16:creationId xmlns:a16="http://schemas.microsoft.com/office/drawing/2014/main" id="{C41374CC-0213-8E41-A68F-6D6FCE7BBC49}"/>
              </a:ext>
            </a:extLst>
          </p:cNvPr>
          <p:cNvSpPr>
            <a:spLocks noGrp="1"/>
          </p:cNvSpPr>
          <p:nvPr>
            <p:ph type="sldNum" sz="quarter" idx="12"/>
          </p:nvPr>
        </p:nvSpPr>
        <p:spPr/>
        <p:txBody>
          <a:bodyPr/>
          <a:lstStyle/>
          <a:p>
            <a:fld id="{6481B913-EAD0-402A-A251-B09692125ACF}" type="slidenum">
              <a:rPr lang="zh-CN" altLang="en-US" smtClean="0"/>
              <a:t>14</a:t>
            </a:fld>
            <a:endParaRPr lang="zh-CN" altLang="en-US" dirty="0"/>
          </a:p>
        </p:txBody>
      </p:sp>
    </p:spTree>
    <p:extLst>
      <p:ext uri="{BB962C8B-B14F-4D97-AF65-F5344CB8AC3E}">
        <p14:creationId xmlns:p14="http://schemas.microsoft.com/office/powerpoint/2010/main" val="3155615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365125"/>
            <a:ext cx="9866312" cy="1325563"/>
          </a:xfrm>
        </p:spPr>
        <p:txBody>
          <a:bodyPr/>
          <a:lstStyle/>
          <a:p>
            <a:r>
              <a:rPr lang="en-US" dirty="0" err="1">
                <a:solidFill>
                  <a:srgbClr val="FF0000"/>
                </a:solidFill>
              </a:rPr>
              <a:t>PaaS</a:t>
            </a:r>
            <a:r>
              <a:rPr lang="en-US" dirty="0">
                <a:solidFill>
                  <a:srgbClr val="FF0000"/>
                </a:solidFill>
              </a:rPr>
              <a:t> vs. Middleware</a:t>
            </a:r>
          </a:p>
        </p:txBody>
      </p:sp>
      <p:sp>
        <p:nvSpPr>
          <p:cNvPr id="3" name="Content Placeholder 2"/>
          <p:cNvSpPr>
            <a:spLocks noGrp="1"/>
          </p:cNvSpPr>
          <p:nvPr>
            <p:ph idx="1"/>
          </p:nvPr>
        </p:nvSpPr>
        <p:spPr>
          <a:xfrm>
            <a:off x="838200" y="1690688"/>
            <a:ext cx="10515600" cy="4351338"/>
          </a:xfrm>
        </p:spPr>
        <p:txBody>
          <a:bodyPr>
            <a:normAutofit/>
          </a:bodyPr>
          <a:lstStyle/>
          <a:p>
            <a:pPr lvl="0"/>
            <a:r>
              <a:rPr lang="en-US" dirty="0">
                <a:solidFill>
                  <a:srgbClr val="00B0F0"/>
                </a:solidFill>
                <a:latin typeface="+mn-lt"/>
              </a:rPr>
              <a:t>Middleware</a:t>
            </a:r>
            <a:r>
              <a:rPr lang="en-US" dirty="0">
                <a:latin typeface="+mn-lt"/>
              </a:rPr>
              <a:t> is a software layer that offers sophisticated features to developers</a:t>
            </a:r>
          </a:p>
          <a:p>
            <a:pPr lvl="1"/>
            <a:r>
              <a:rPr lang="en-US" dirty="0">
                <a:latin typeface="+mn-lt"/>
              </a:rPr>
              <a:t>transactions, security, clustering, etc. </a:t>
            </a:r>
          </a:p>
          <a:p>
            <a:pPr lvl="1"/>
            <a:r>
              <a:rPr lang="en-US" dirty="0">
                <a:latin typeface="+mn-lt"/>
              </a:rPr>
              <a:t>focus on building their custom applications instead of solving those hard problems repeatedly</a:t>
            </a:r>
          </a:p>
          <a:p>
            <a:pPr lvl="1"/>
            <a:r>
              <a:rPr lang="en-US" dirty="0">
                <a:latin typeface="+mn-lt"/>
              </a:rPr>
              <a:t>middleware is only "static" software in the sense that you still have to configure it, deploy it on servers, manage and monitor it, which was typically left to IT teams to do. </a:t>
            </a:r>
          </a:p>
          <a:p>
            <a:r>
              <a:rPr lang="en-US" dirty="0" err="1">
                <a:solidFill>
                  <a:srgbClr val="00B050"/>
                </a:solidFill>
                <a:latin typeface="+mn-lt"/>
              </a:rPr>
              <a:t>PaaS</a:t>
            </a:r>
            <a:r>
              <a:rPr lang="en-US" dirty="0">
                <a:solidFill>
                  <a:srgbClr val="00B050"/>
                </a:solidFill>
                <a:latin typeface="+mn-lt"/>
              </a:rPr>
              <a:t> </a:t>
            </a:r>
            <a:r>
              <a:rPr lang="en-US" dirty="0">
                <a:latin typeface="+mn-lt"/>
              </a:rPr>
              <a:t>is a superset of middleware and offers all these good middleware services to developers, in addition to covering the operational aspects that were typically owned by IT teams.</a:t>
            </a:r>
          </a:p>
          <a:p>
            <a:endParaRPr lang="en-US" dirty="0"/>
          </a:p>
        </p:txBody>
      </p:sp>
      <p:sp>
        <p:nvSpPr>
          <p:cNvPr id="4" name="Slide Number Placeholder 3">
            <a:extLst>
              <a:ext uri="{FF2B5EF4-FFF2-40B4-BE49-F238E27FC236}">
                <a16:creationId xmlns:a16="http://schemas.microsoft.com/office/drawing/2014/main" id="{625D1FC0-BF5E-644C-A938-F9104AE9AF9F}"/>
              </a:ext>
            </a:extLst>
          </p:cNvPr>
          <p:cNvSpPr>
            <a:spLocks noGrp="1"/>
          </p:cNvSpPr>
          <p:nvPr>
            <p:ph type="sldNum" sz="quarter" idx="12"/>
          </p:nvPr>
        </p:nvSpPr>
        <p:spPr/>
        <p:txBody>
          <a:bodyPr/>
          <a:lstStyle/>
          <a:p>
            <a:fld id="{6481B913-EAD0-402A-A251-B09692125ACF}" type="slidenum">
              <a:rPr lang="zh-CN" altLang="en-US" smtClean="0"/>
              <a:t>15</a:t>
            </a:fld>
            <a:endParaRPr lang="zh-CN" altLang="en-US" dirty="0"/>
          </a:p>
        </p:txBody>
      </p:sp>
    </p:spTree>
    <p:extLst>
      <p:ext uri="{BB962C8B-B14F-4D97-AF65-F5344CB8AC3E}">
        <p14:creationId xmlns:p14="http://schemas.microsoft.com/office/powerpoint/2010/main" val="522914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365125"/>
            <a:ext cx="9866312" cy="1325563"/>
          </a:xfrm>
        </p:spPr>
        <p:txBody>
          <a:bodyPr/>
          <a:lstStyle/>
          <a:p>
            <a:r>
              <a:rPr lang="en-US" dirty="0"/>
              <a:t> </a:t>
            </a:r>
            <a:r>
              <a:rPr lang="en-US" dirty="0">
                <a:solidFill>
                  <a:srgbClr val="FF0000"/>
                </a:solidFill>
              </a:rPr>
              <a:t>What is </a:t>
            </a:r>
            <a:r>
              <a:rPr lang="en-US" dirty="0" err="1">
                <a:solidFill>
                  <a:srgbClr val="FF0000"/>
                </a:solidFill>
              </a:rPr>
              <a:t>IaaS</a:t>
            </a:r>
            <a:endParaRPr lang="en-US" dirty="0">
              <a:solidFill>
                <a:srgbClr val="FF0000"/>
              </a:solidFill>
            </a:endParaRPr>
          </a:p>
        </p:txBody>
      </p:sp>
      <p:sp>
        <p:nvSpPr>
          <p:cNvPr id="3" name="Content Placeholder 2"/>
          <p:cNvSpPr>
            <a:spLocks noGrp="1"/>
          </p:cNvSpPr>
          <p:nvPr>
            <p:ph idx="1"/>
          </p:nvPr>
        </p:nvSpPr>
        <p:spPr>
          <a:xfrm>
            <a:off x="838200" y="1825625"/>
            <a:ext cx="11018440" cy="4351338"/>
          </a:xfrm>
        </p:spPr>
        <p:txBody>
          <a:bodyPr>
            <a:normAutofit/>
          </a:bodyPr>
          <a:lstStyle/>
          <a:p>
            <a:pPr lvl="0"/>
            <a:r>
              <a:rPr lang="en-US" dirty="0">
                <a:latin typeface="+mn-lt"/>
              </a:rPr>
              <a:t>It is a standardized, highly automated offering of </a:t>
            </a:r>
            <a:r>
              <a:rPr lang="en-US" dirty="0">
                <a:solidFill>
                  <a:srgbClr val="00B050"/>
                </a:solidFill>
                <a:latin typeface="+mn-lt"/>
              </a:rPr>
              <a:t>infrastructure/hardware</a:t>
            </a:r>
            <a:r>
              <a:rPr lang="en-US" dirty="0">
                <a:latin typeface="+mn-lt"/>
              </a:rPr>
              <a:t> resources</a:t>
            </a:r>
          </a:p>
          <a:p>
            <a:pPr lvl="1"/>
            <a:r>
              <a:rPr lang="en-US" dirty="0">
                <a:solidFill>
                  <a:srgbClr val="00B0F0"/>
                </a:solidFill>
                <a:latin typeface="+mn-lt"/>
              </a:rPr>
              <a:t>Computing resources,  storage and networking</a:t>
            </a:r>
            <a:r>
              <a:rPr lang="en-US" dirty="0">
                <a:latin typeface="+mn-lt"/>
              </a:rPr>
              <a:t> capabilities are owned and hosted by a service provider and offered to customers on-demand</a:t>
            </a:r>
          </a:p>
          <a:p>
            <a:pPr lvl="1"/>
            <a:r>
              <a:rPr lang="en-US" dirty="0">
                <a:latin typeface="+mn-lt"/>
              </a:rPr>
              <a:t>Customers are able to self-provision this infrastructure</a:t>
            </a:r>
          </a:p>
          <a:p>
            <a:pPr lvl="2"/>
            <a:r>
              <a:rPr lang="en-US" dirty="0">
                <a:latin typeface="+mn-lt"/>
              </a:rPr>
              <a:t>using a Web-based graphical user interface that serves as an IT operations management console for the overall environment. </a:t>
            </a:r>
          </a:p>
          <a:p>
            <a:pPr lvl="2"/>
            <a:r>
              <a:rPr lang="en-US" dirty="0">
                <a:latin typeface="+mn-lt"/>
              </a:rPr>
              <a:t>API access to the infrastructure may also be offered as an option.</a:t>
            </a:r>
          </a:p>
          <a:p>
            <a:endParaRPr lang="en-US" dirty="0">
              <a:latin typeface="+mn-lt"/>
            </a:endParaRPr>
          </a:p>
        </p:txBody>
      </p:sp>
      <p:sp>
        <p:nvSpPr>
          <p:cNvPr id="4" name="Slide Number Placeholder 3">
            <a:extLst>
              <a:ext uri="{FF2B5EF4-FFF2-40B4-BE49-F238E27FC236}">
                <a16:creationId xmlns:a16="http://schemas.microsoft.com/office/drawing/2014/main" id="{90EA8FAC-1895-284C-9F8F-540520D64813}"/>
              </a:ext>
            </a:extLst>
          </p:cNvPr>
          <p:cNvSpPr>
            <a:spLocks noGrp="1"/>
          </p:cNvSpPr>
          <p:nvPr>
            <p:ph type="sldNum" sz="quarter" idx="12"/>
          </p:nvPr>
        </p:nvSpPr>
        <p:spPr/>
        <p:txBody>
          <a:bodyPr/>
          <a:lstStyle/>
          <a:p>
            <a:fld id="{6481B913-EAD0-402A-A251-B09692125ACF}" type="slidenum">
              <a:rPr lang="zh-CN" altLang="en-US" smtClean="0"/>
              <a:t>16</a:t>
            </a:fld>
            <a:endParaRPr lang="zh-CN" altLang="en-US" dirty="0"/>
          </a:p>
        </p:txBody>
      </p:sp>
    </p:spTree>
    <p:extLst>
      <p:ext uri="{BB962C8B-B14F-4D97-AF65-F5344CB8AC3E}">
        <p14:creationId xmlns:p14="http://schemas.microsoft.com/office/powerpoint/2010/main" val="32763798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365125"/>
            <a:ext cx="9866312" cy="1325563"/>
          </a:xfrm>
        </p:spPr>
        <p:txBody>
          <a:bodyPr/>
          <a:lstStyle/>
          <a:p>
            <a:r>
              <a:rPr lang="en-US" dirty="0">
                <a:solidFill>
                  <a:srgbClr val="FF0000"/>
                </a:solidFill>
              </a:rPr>
              <a:t>Understand IaaS</a:t>
            </a:r>
          </a:p>
        </p:txBody>
      </p:sp>
      <p:pic>
        <p:nvPicPr>
          <p:cNvPr id="4" name="图片 6"/>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642617" y="1412776"/>
            <a:ext cx="5848675" cy="4525963"/>
          </a:xfrm>
          <a:prstGeom prst="rect">
            <a:avLst/>
          </a:prstGeom>
          <a:noFill/>
          <a:ln>
            <a:noFill/>
          </a:ln>
        </p:spPr>
      </p:pic>
      <p:sp>
        <p:nvSpPr>
          <p:cNvPr id="3" name="Slide Number Placeholder 2">
            <a:extLst>
              <a:ext uri="{FF2B5EF4-FFF2-40B4-BE49-F238E27FC236}">
                <a16:creationId xmlns:a16="http://schemas.microsoft.com/office/drawing/2014/main" id="{D29C7345-B98E-7F4C-A222-A6523A5FD117}"/>
              </a:ext>
            </a:extLst>
          </p:cNvPr>
          <p:cNvSpPr>
            <a:spLocks noGrp="1"/>
          </p:cNvSpPr>
          <p:nvPr>
            <p:ph type="sldNum" sz="quarter" idx="12"/>
          </p:nvPr>
        </p:nvSpPr>
        <p:spPr/>
        <p:txBody>
          <a:bodyPr/>
          <a:lstStyle/>
          <a:p>
            <a:fld id="{6481B913-EAD0-402A-A251-B09692125ACF}" type="slidenum">
              <a:rPr lang="zh-CN" altLang="en-US" smtClean="0"/>
              <a:t>17</a:t>
            </a:fld>
            <a:endParaRPr lang="zh-CN" altLang="en-US" dirty="0"/>
          </a:p>
        </p:txBody>
      </p:sp>
      <p:sp>
        <p:nvSpPr>
          <p:cNvPr id="5" name="Rectangle 4">
            <a:extLst>
              <a:ext uri="{FF2B5EF4-FFF2-40B4-BE49-F238E27FC236}">
                <a16:creationId xmlns:a16="http://schemas.microsoft.com/office/drawing/2014/main" id="{CDB33A59-3A58-D444-8E35-BB5D9F0902B6}"/>
              </a:ext>
            </a:extLst>
          </p:cNvPr>
          <p:cNvSpPr/>
          <p:nvPr/>
        </p:nvSpPr>
        <p:spPr>
          <a:xfrm>
            <a:off x="6096000" y="2844760"/>
            <a:ext cx="6096000" cy="830997"/>
          </a:xfrm>
          <a:prstGeom prst="rect">
            <a:avLst/>
          </a:prstGeom>
        </p:spPr>
        <p:txBody>
          <a:bodyPr>
            <a:spAutoFit/>
          </a:bodyPr>
          <a:lstStyle/>
          <a:p>
            <a:r>
              <a:rPr lang="en-US" sz="1600" dirty="0">
                <a:latin typeface="+mn-lt"/>
              </a:rPr>
              <a:t>Computing resources,  storage and networking capabilities are owned and hosted by a service provider and offered to customers on-demand; Customers are able to configure and self-manage this infrastructure.</a:t>
            </a:r>
          </a:p>
        </p:txBody>
      </p:sp>
    </p:spTree>
    <p:extLst>
      <p:ext uri="{BB962C8B-B14F-4D97-AF65-F5344CB8AC3E}">
        <p14:creationId xmlns:p14="http://schemas.microsoft.com/office/powerpoint/2010/main" val="4842174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544" y="698873"/>
            <a:ext cx="8229600" cy="715962"/>
          </a:xfrm>
        </p:spPr>
        <p:txBody>
          <a:bodyPr>
            <a:normAutofit/>
          </a:bodyPr>
          <a:lstStyle/>
          <a:p>
            <a:r>
              <a:rPr lang="en-US" dirty="0" err="1">
                <a:solidFill>
                  <a:srgbClr val="FF0000"/>
                </a:solidFill>
              </a:rPr>
              <a:t>IaaS</a:t>
            </a:r>
            <a:r>
              <a:rPr lang="en-US" dirty="0">
                <a:solidFill>
                  <a:srgbClr val="FF0000"/>
                </a:solidFill>
              </a:rPr>
              <a:t> Examples</a:t>
            </a:r>
          </a:p>
        </p:txBody>
      </p:sp>
      <p:sp>
        <p:nvSpPr>
          <p:cNvPr id="3" name="Content Placeholder 2"/>
          <p:cNvSpPr>
            <a:spLocks noGrp="1"/>
          </p:cNvSpPr>
          <p:nvPr>
            <p:ph idx="1"/>
          </p:nvPr>
        </p:nvSpPr>
        <p:spPr>
          <a:xfrm>
            <a:off x="767409" y="1700808"/>
            <a:ext cx="6552728" cy="4754563"/>
          </a:xfrm>
        </p:spPr>
        <p:txBody>
          <a:bodyPr>
            <a:normAutofit/>
          </a:bodyPr>
          <a:lstStyle/>
          <a:p>
            <a:r>
              <a:rPr lang="en-US" dirty="0" err="1">
                <a:latin typeface="+mn-lt"/>
              </a:rPr>
              <a:t>IaaS</a:t>
            </a:r>
            <a:endParaRPr lang="en-US" dirty="0">
              <a:latin typeface="+mn-lt"/>
            </a:endParaRPr>
          </a:p>
          <a:p>
            <a:pPr lvl="1"/>
            <a:r>
              <a:rPr lang="en-US" dirty="0">
                <a:latin typeface="+mn-lt"/>
              </a:rPr>
              <a:t>sort of renting bare hardware </a:t>
            </a:r>
          </a:p>
          <a:p>
            <a:r>
              <a:rPr lang="en-US" dirty="0">
                <a:latin typeface="+mn-lt"/>
              </a:rPr>
              <a:t>Examples</a:t>
            </a:r>
          </a:p>
          <a:p>
            <a:pPr lvl="1"/>
            <a:r>
              <a:rPr lang="en-US" dirty="0">
                <a:latin typeface="+mn-lt"/>
              </a:rPr>
              <a:t>Amazon EC2 (Elastic Compute Cloud)</a:t>
            </a:r>
          </a:p>
          <a:p>
            <a:pPr lvl="1"/>
            <a:r>
              <a:rPr lang="en-US" dirty="0">
                <a:latin typeface="+mn-lt"/>
              </a:rPr>
              <a:t>Rackspace </a:t>
            </a:r>
          </a:p>
          <a:p>
            <a:pPr lvl="1"/>
            <a:r>
              <a:rPr lang="en-US" dirty="0" err="1">
                <a:latin typeface="+mn-lt"/>
              </a:rPr>
              <a:t>GoGrid</a:t>
            </a:r>
            <a:endParaRPr lang="en-US" dirty="0">
              <a:latin typeface="+mn-lt"/>
            </a:endParaRPr>
          </a:p>
          <a:p>
            <a:pPr marL="457200" lvl="1" indent="0">
              <a:buNone/>
            </a:pPr>
            <a:endParaRPr lang="en-US" dirty="0"/>
          </a:p>
          <a:p>
            <a:endParaRPr lang="en-US" dirty="0"/>
          </a:p>
          <a:p>
            <a:endParaRPr lang="en-US" dirty="0"/>
          </a:p>
        </p:txBody>
      </p:sp>
      <p:pic>
        <p:nvPicPr>
          <p:cNvPr id="4" name="Picture 3"/>
          <p:cNvPicPr>
            <a:picLocks noChangeAspect="1"/>
          </p:cNvPicPr>
          <p:nvPr/>
        </p:nvPicPr>
        <p:blipFill>
          <a:blip r:embed="rId2"/>
          <a:stretch>
            <a:fillRect/>
          </a:stretch>
        </p:blipFill>
        <p:spPr>
          <a:xfrm>
            <a:off x="6960096" y="1844824"/>
            <a:ext cx="4857750" cy="3409950"/>
          </a:xfrm>
          <a:prstGeom prst="rect">
            <a:avLst/>
          </a:prstGeom>
        </p:spPr>
      </p:pic>
      <p:sp>
        <p:nvSpPr>
          <p:cNvPr id="5" name="Slide Number Placeholder 4">
            <a:extLst>
              <a:ext uri="{FF2B5EF4-FFF2-40B4-BE49-F238E27FC236}">
                <a16:creationId xmlns:a16="http://schemas.microsoft.com/office/drawing/2014/main" id="{47B85C06-D64E-4B4B-B668-EDF130B252A1}"/>
              </a:ext>
            </a:extLst>
          </p:cNvPr>
          <p:cNvSpPr>
            <a:spLocks noGrp="1"/>
          </p:cNvSpPr>
          <p:nvPr>
            <p:ph type="sldNum" sz="quarter" idx="12"/>
          </p:nvPr>
        </p:nvSpPr>
        <p:spPr/>
        <p:txBody>
          <a:bodyPr/>
          <a:lstStyle/>
          <a:p>
            <a:fld id="{6481B913-EAD0-402A-A251-B09692125ACF}" type="slidenum">
              <a:rPr lang="zh-CN" altLang="en-US" smtClean="0"/>
              <a:t>18</a:t>
            </a:fld>
            <a:endParaRPr lang="zh-CN" altLang="en-US" dirty="0"/>
          </a:p>
        </p:txBody>
      </p:sp>
      <p:sp>
        <p:nvSpPr>
          <p:cNvPr id="6" name="Rectangle 5">
            <a:extLst>
              <a:ext uri="{FF2B5EF4-FFF2-40B4-BE49-F238E27FC236}">
                <a16:creationId xmlns:a16="http://schemas.microsoft.com/office/drawing/2014/main" id="{16E178A0-6A54-9846-981A-FD8954539270}"/>
              </a:ext>
            </a:extLst>
          </p:cNvPr>
          <p:cNvSpPr/>
          <p:nvPr/>
        </p:nvSpPr>
        <p:spPr>
          <a:xfrm>
            <a:off x="8328248" y="5648032"/>
            <a:ext cx="1527149" cy="323165"/>
          </a:xfrm>
          <a:prstGeom prst="rect">
            <a:avLst/>
          </a:prstGeom>
        </p:spPr>
        <p:txBody>
          <a:bodyPr wrap="none">
            <a:spAutoFit/>
          </a:bodyPr>
          <a:lstStyle/>
          <a:p>
            <a:r>
              <a:rPr lang="en-US" dirty="0" err="1">
                <a:latin typeface="+mn-lt"/>
              </a:rPr>
              <a:t>aws.amazon.com</a:t>
            </a:r>
            <a:endParaRPr lang="en-US" dirty="0">
              <a:latin typeface="+mn-lt"/>
            </a:endParaRPr>
          </a:p>
        </p:txBody>
      </p:sp>
    </p:spTree>
    <p:extLst>
      <p:ext uri="{BB962C8B-B14F-4D97-AF65-F5344CB8AC3E}">
        <p14:creationId xmlns:p14="http://schemas.microsoft.com/office/powerpoint/2010/main" val="42481313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7368" y="2060848"/>
            <a:ext cx="4464496" cy="1325563"/>
          </a:xfrm>
        </p:spPr>
        <p:txBody>
          <a:bodyPr>
            <a:normAutofit fontScale="90000"/>
          </a:bodyPr>
          <a:lstStyle/>
          <a:p>
            <a:r>
              <a:rPr lang="en-US" dirty="0">
                <a:solidFill>
                  <a:srgbClr val="FF0000"/>
                </a:solidFill>
              </a:rPr>
              <a:t>IaaS or PaaS:</a:t>
            </a:r>
            <a:br>
              <a:rPr lang="en-US" dirty="0">
                <a:solidFill>
                  <a:srgbClr val="FF0000"/>
                </a:solidFill>
              </a:rPr>
            </a:br>
            <a:r>
              <a:rPr lang="en-US" sz="3600" dirty="0"/>
              <a:t>Which service to choose? </a:t>
            </a:r>
          </a:p>
        </p:txBody>
      </p:sp>
      <p:pic>
        <p:nvPicPr>
          <p:cNvPr id="4" name="图片 2"/>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5015880" y="905360"/>
            <a:ext cx="5257800" cy="4525963"/>
          </a:xfrm>
          <a:prstGeom prst="rect">
            <a:avLst/>
          </a:prstGeom>
          <a:noFill/>
          <a:ln>
            <a:noFill/>
          </a:ln>
        </p:spPr>
      </p:pic>
      <p:sp>
        <p:nvSpPr>
          <p:cNvPr id="3" name="Slide Number Placeholder 2">
            <a:extLst>
              <a:ext uri="{FF2B5EF4-FFF2-40B4-BE49-F238E27FC236}">
                <a16:creationId xmlns:a16="http://schemas.microsoft.com/office/drawing/2014/main" id="{635AD3CB-58E6-BD49-9F01-B252DA20234A}"/>
              </a:ext>
            </a:extLst>
          </p:cNvPr>
          <p:cNvSpPr>
            <a:spLocks noGrp="1"/>
          </p:cNvSpPr>
          <p:nvPr>
            <p:ph type="sldNum" sz="quarter" idx="12"/>
          </p:nvPr>
        </p:nvSpPr>
        <p:spPr/>
        <p:txBody>
          <a:bodyPr/>
          <a:lstStyle/>
          <a:p>
            <a:fld id="{6481B913-EAD0-402A-A251-B09692125ACF}" type="slidenum">
              <a:rPr lang="zh-CN" altLang="en-US" smtClean="0"/>
              <a:t>19</a:t>
            </a:fld>
            <a:endParaRPr lang="zh-CN" altLang="en-US" dirty="0"/>
          </a:p>
        </p:txBody>
      </p:sp>
      <p:sp>
        <p:nvSpPr>
          <p:cNvPr id="5" name="Rectangle 4">
            <a:extLst>
              <a:ext uri="{FF2B5EF4-FFF2-40B4-BE49-F238E27FC236}">
                <a16:creationId xmlns:a16="http://schemas.microsoft.com/office/drawing/2014/main" id="{656DB49F-2D3D-614E-A329-14E4A1938010}"/>
              </a:ext>
            </a:extLst>
          </p:cNvPr>
          <p:cNvSpPr/>
          <p:nvPr/>
        </p:nvSpPr>
        <p:spPr>
          <a:xfrm>
            <a:off x="7069999" y="5631944"/>
            <a:ext cx="2530373" cy="323165"/>
          </a:xfrm>
          <a:prstGeom prst="rect">
            <a:avLst/>
          </a:prstGeom>
        </p:spPr>
        <p:txBody>
          <a:bodyPr wrap="none">
            <a:spAutoFit/>
          </a:bodyPr>
          <a:lstStyle/>
          <a:p>
            <a:r>
              <a:rPr lang="en-US" dirty="0">
                <a:latin typeface="+mn-lt"/>
              </a:rPr>
              <a:t>http://</a:t>
            </a:r>
            <a:r>
              <a:rPr lang="en-US" dirty="0" err="1">
                <a:latin typeface="+mn-lt"/>
              </a:rPr>
              <a:t>www.gregarnette.com</a:t>
            </a:r>
            <a:r>
              <a:rPr lang="en-US" dirty="0">
                <a:latin typeface="+mn-lt"/>
              </a:rPr>
              <a:t>/</a:t>
            </a:r>
          </a:p>
        </p:txBody>
      </p:sp>
    </p:spTree>
    <p:extLst>
      <p:ext uri="{BB962C8B-B14F-4D97-AF65-F5344CB8AC3E}">
        <p14:creationId xmlns:p14="http://schemas.microsoft.com/office/powerpoint/2010/main" val="10612964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i="1" dirty="0">
                <a:solidFill>
                  <a:schemeClr val="accent2">
                    <a:lumMod val="75000"/>
                  </a:schemeClr>
                </a:solidFill>
              </a:rPr>
              <a:t>Many different classifications based on different viewpoints</a:t>
            </a:r>
          </a:p>
        </p:txBody>
      </p:sp>
      <p:sp>
        <p:nvSpPr>
          <p:cNvPr id="3" name="Text Placeholder 2"/>
          <p:cNvSpPr>
            <a:spLocks noGrp="1"/>
          </p:cNvSpPr>
          <p:nvPr>
            <p:ph type="body" idx="1"/>
          </p:nvPr>
        </p:nvSpPr>
        <p:spPr/>
        <p:txBody>
          <a:bodyPr/>
          <a:lstStyle/>
          <a:p>
            <a:r>
              <a:rPr lang="en-US" dirty="0"/>
              <a:t> </a:t>
            </a:r>
          </a:p>
        </p:txBody>
      </p:sp>
      <p:pic>
        <p:nvPicPr>
          <p:cNvPr id="4" name="Picture 3"/>
          <p:cNvPicPr>
            <a:picLocks noChangeAspect="1"/>
          </p:cNvPicPr>
          <p:nvPr/>
        </p:nvPicPr>
        <p:blipFill>
          <a:blip r:embed="rId2"/>
          <a:stretch>
            <a:fillRect/>
          </a:stretch>
        </p:blipFill>
        <p:spPr>
          <a:xfrm>
            <a:off x="7896200" y="642938"/>
            <a:ext cx="2143125" cy="2133600"/>
          </a:xfrm>
          <a:prstGeom prst="rect">
            <a:avLst/>
          </a:prstGeom>
        </p:spPr>
      </p:pic>
      <p:sp>
        <p:nvSpPr>
          <p:cNvPr id="5" name="Slide Number Placeholder 4">
            <a:extLst>
              <a:ext uri="{FF2B5EF4-FFF2-40B4-BE49-F238E27FC236}">
                <a16:creationId xmlns:a16="http://schemas.microsoft.com/office/drawing/2014/main" id="{0C0E7D05-0FCE-6C40-B620-E078A3E9CC66}"/>
              </a:ext>
            </a:extLst>
          </p:cNvPr>
          <p:cNvSpPr>
            <a:spLocks noGrp="1"/>
          </p:cNvSpPr>
          <p:nvPr>
            <p:ph type="sldNum" sz="quarter" idx="12"/>
          </p:nvPr>
        </p:nvSpPr>
        <p:spPr/>
        <p:txBody>
          <a:bodyPr/>
          <a:lstStyle/>
          <a:p>
            <a:fld id="{6481B913-EAD0-402A-A251-B09692125ACF}" type="slidenum">
              <a:rPr lang="zh-CN" altLang="en-US" smtClean="0"/>
              <a:t>2</a:t>
            </a:fld>
            <a:endParaRPr lang="zh-CN" altLang="en-US" dirty="0"/>
          </a:p>
        </p:txBody>
      </p:sp>
    </p:spTree>
    <p:extLst>
      <p:ext uri="{BB962C8B-B14F-4D97-AF65-F5344CB8AC3E}">
        <p14:creationId xmlns:p14="http://schemas.microsoft.com/office/powerpoint/2010/main" val="31455977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1504" y="365125"/>
            <a:ext cx="9722296" cy="696585"/>
          </a:xfrm>
        </p:spPr>
        <p:txBody>
          <a:bodyPr/>
          <a:lstStyle/>
          <a:p>
            <a:r>
              <a:rPr lang="en-US" dirty="0">
                <a:solidFill>
                  <a:srgbClr val="FF0000"/>
                </a:solidFill>
              </a:rPr>
              <a:t>Activity #2</a:t>
            </a:r>
            <a:endParaRPr lang="en-US" dirty="0"/>
          </a:p>
        </p:txBody>
      </p:sp>
      <p:sp>
        <p:nvSpPr>
          <p:cNvPr id="3" name="Content Placeholder 2"/>
          <p:cNvSpPr>
            <a:spLocks noGrp="1"/>
          </p:cNvSpPr>
          <p:nvPr>
            <p:ph idx="1"/>
          </p:nvPr>
        </p:nvSpPr>
        <p:spPr>
          <a:xfrm>
            <a:off x="891992" y="1202462"/>
            <a:ext cx="10585176" cy="4464496"/>
          </a:xfrm>
        </p:spPr>
        <p:txBody>
          <a:bodyPr>
            <a:normAutofit fontScale="70000" lnSpcReduction="20000"/>
          </a:bodyPr>
          <a:lstStyle/>
          <a:p>
            <a:pPr marL="0" indent="0">
              <a:buNone/>
            </a:pPr>
            <a:endParaRPr lang="en-US" dirty="0"/>
          </a:p>
          <a:p>
            <a:pPr marL="514350" indent="-514350">
              <a:buFont typeface="+mj-lt"/>
              <a:buAutoNum type="arabicPeriod"/>
            </a:pPr>
            <a:r>
              <a:rPr lang="en-US" sz="3600" dirty="0">
                <a:latin typeface="+mn-lt"/>
              </a:rPr>
              <a:t> Identify service model/level for each of the following cloud service:</a:t>
            </a:r>
            <a:r>
              <a:rPr lang="en-US" sz="3600" dirty="0"/>
              <a:t>(note: some may be used for multiple services)</a:t>
            </a:r>
            <a:endParaRPr lang="en-US" sz="3600" dirty="0">
              <a:latin typeface="+mn-lt"/>
            </a:endParaRPr>
          </a:p>
          <a:p>
            <a:pPr marL="971550" lvl="1" indent="-514350">
              <a:lnSpc>
                <a:spcPct val="120000"/>
              </a:lnSpc>
              <a:spcBef>
                <a:spcPts val="0"/>
              </a:spcBef>
              <a:buFont typeface="+mj-lt"/>
              <a:buAutoNum type="alphaLcPeriod"/>
            </a:pPr>
            <a:r>
              <a:rPr lang="en-US" sz="2900" dirty="0">
                <a:latin typeface="+mn-lt"/>
              </a:rPr>
              <a:t>Office 365 subscription</a:t>
            </a:r>
          </a:p>
          <a:p>
            <a:pPr marL="971550" lvl="1" indent="-514350">
              <a:lnSpc>
                <a:spcPct val="120000"/>
              </a:lnSpc>
              <a:spcBef>
                <a:spcPts val="0"/>
              </a:spcBef>
              <a:buFont typeface="+mj-lt"/>
              <a:buAutoNum type="alphaLcPeriod"/>
            </a:pPr>
            <a:r>
              <a:rPr lang="en-US" sz="2900" dirty="0">
                <a:latin typeface="+mn-lt"/>
              </a:rPr>
              <a:t>Microsoft Azure </a:t>
            </a:r>
          </a:p>
          <a:p>
            <a:pPr marL="971550" lvl="1" indent="-514350">
              <a:lnSpc>
                <a:spcPct val="120000"/>
              </a:lnSpc>
              <a:spcBef>
                <a:spcPts val="0"/>
              </a:spcBef>
              <a:buFont typeface="+mj-lt"/>
              <a:buAutoNum type="alphaLcPeriod"/>
            </a:pPr>
            <a:r>
              <a:rPr lang="en-US" sz="2900" dirty="0">
                <a:latin typeface="+mn-lt"/>
              </a:rPr>
              <a:t>Adobe </a:t>
            </a:r>
            <a:r>
              <a:rPr lang="en-US" sz="2900" dirty="0" err="1">
                <a:latin typeface="+mn-lt"/>
              </a:rPr>
              <a:t>photoshop</a:t>
            </a:r>
            <a:endParaRPr lang="en-US" sz="2900" dirty="0">
              <a:latin typeface="+mn-lt"/>
            </a:endParaRPr>
          </a:p>
          <a:p>
            <a:pPr marL="971550" lvl="1" indent="-514350">
              <a:lnSpc>
                <a:spcPct val="120000"/>
              </a:lnSpc>
              <a:spcBef>
                <a:spcPts val="0"/>
              </a:spcBef>
              <a:buFont typeface="+mj-lt"/>
              <a:buAutoNum type="alphaLcPeriod"/>
            </a:pPr>
            <a:r>
              <a:rPr lang="en-US" sz="2900" dirty="0">
                <a:latin typeface="+mn-lt"/>
              </a:rPr>
              <a:t>Amazon AWS </a:t>
            </a:r>
          </a:p>
          <a:p>
            <a:pPr marL="971550" lvl="1" indent="-514350">
              <a:buFont typeface="+mj-lt"/>
              <a:buAutoNum type="alphaLcPeriod"/>
            </a:pPr>
            <a:r>
              <a:rPr lang="en-US" sz="2900" dirty="0">
                <a:latin typeface="+mn-lt"/>
              </a:rPr>
              <a:t>Cisco WebEx or GoToMeeting </a:t>
            </a:r>
          </a:p>
          <a:p>
            <a:pPr marL="514350" indent="-514350">
              <a:lnSpc>
                <a:spcPct val="120000"/>
              </a:lnSpc>
              <a:spcBef>
                <a:spcPts val="0"/>
              </a:spcBef>
              <a:buFont typeface="+mj-lt"/>
              <a:buAutoNum type="arabicPeriod"/>
            </a:pPr>
            <a:r>
              <a:rPr lang="en-US" sz="3300" dirty="0">
                <a:latin typeface="+mn-lt"/>
              </a:rPr>
              <a:t>True or False</a:t>
            </a:r>
          </a:p>
          <a:p>
            <a:pPr marL="971550" lvl="1" indent="-514350">
              <a:buFont typeface="+mj-lt"/>
              <a:buAutoNum type="alphaLcPeriod"/>
            </a:pPr>
            <a:r>
              <a:rPr lang="en-US" sz="3200" dirty="0">
                <a:latin typeface="+mn-lt"/>
              </a:rPr>
              <a:t>PaaS users are able to manage the application and data on the cloud server.</a:t>
            </a:r>
          </a:p>
          <a:p>
            <a:pPr marL="971550" lvl="1" indent="-514350">
              <a:buFont typeface="+mj-lt"/>
              <a:buAutoNum type="alphaLcPeriod"/>
            </a:pPr>
            <a:r>
              <a:rPr lang="en-US" sz="3200" dirty="0"/>
              <a:t>PaaS users are also able to manage the operating systems on the cloud server.</a:t>
            </a:r>
          </a:p>
          <a:p>
            <a:pPr marL="971550" lvl="1" indent="-514350">
              <a:buFont typeface="+mj-lt"/>
              <a:buAutoNum type="alphaLcPeriod"/>
            </a:pPr>
            <a:r>
              <a:rPr lang="en-US" sz="3200" dirty="0"/>
              <a:t>IaaS users are able to configure the networking on the cloud server.</a:t>
            </a:r>
            <a:endParaRPr lang="en-US" sz="3200" dirty="0">
              <a:latin typeface="+mn-lt"/>
            </a:endParaRPr>
          </a:p>
          <a:p>
            <a:pPr marL="0" indent="0">
              <a:buNone/>
            </a:pPr>
            <a:r>
              <a:rPr lang="en-US" sz="3600" dirty="0">
                <a:latin typeface="+mn-lt"/>
              </a:rPr>
              <a:t>	</a:t>
            </a:r>
          </a:p>
        </p:txBody>
      </p:sp>
      <p:sp>
        <p:nvSpPr>
          <p:cNvPr id="4" name="Slide Number Placeholder 3">
            <a:extLst>
              <a:ext uri="{FF2B5EF4-FFF2-40B4-BE49-F238E27FC236}">
                <a16:creationId xmlns:a16="http://schemas.microsoft.com/office/drawing/2014/main" id="{8917D741-7EC2-324C-A5FD-02697A6DEEF7}"/>
              </a:ext>
            </a:extLst>
          </p:cNvPr>
          <p:cNvSpPr>
            <a:spLocks noGrp="1"/>
          </p:cNvSpPr>
          <p:nvPr>
            <p:ph type="sldNum" sz="quarter" idx="12"/>
          </p:nvPr>
        </p:nvSpPr>
        <p:spPr/>
        <p:txBody>
          <a:bodyPr/>
          <a:lstStyle/>
          <a:p>
            <a:fld id="{6481B913-EAD0-402A-A251-B09692125ACF}" type="slidenum">
              <a:rPr lang="zh-CN" altLang="en-US" smtClean="0"/>
              <a:t>20</a:t>
            </a:fld>
            <a:endParaRPr lang="zh-CN" altLang="en-US" dirty="0"/>
          </a:p>
        </p:txBody>
      </p:sp>
    </p:spTree>
    <p:extLst>
      <p:ext uri="{BB962C8B-B14F-4D97-AF65-F5344CB8AC3E}">
        <p14:creationId xmlns:p14="http://schemas.microsoft.com/office/powerpoint/2010/main" val="20884287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365125"/>
            <a:ext cx="9866312" cy="1325563"/>
          </a:xfrm>
        </p:spPr>
        <p:txBody>
          <a:bodyPr/>
          <a:lstStyle/>
          <a:p>
            <a:r>
              <a:rPr lang="en-US" dirty="0">
                <a:solidFill>
                  <a:srgbClr val="FF0000"/>
                </a:solidFill>
              </a:rPr>
              <a:t>Comparison: </a:t>
            </a:r>
            <a:r>
              <a:rPr lang="en-US" dirty="0" err="1">
                <a:solidFill>
                  <a:srgbClr val="FF0000"/>
                </a:solidFill>
              </a:rPr>
              <a:t>SaaS</a:t>
            </a:r>
            <a:r>
              <a:rPr lang="en-US" dirty="0">
                <a:solidFill>
                  <a:srgbClr val="FF0000"/>
                </a:solidFill>
              </a:rPr>
              <a:t>, </a:t>
            </a:r>
            <a:r>
              <a:rPr lang="en-US" dirty="0" err="1">
                <a:solidFill>
                  <a:srgbClr val="FF0000"/>
                </a:solidFill>
              </a:rPr>
              <a:t>PaaS</a:t>
            </a:r>
            <a:r>
              <a:rPr lang="en-US" dirty="0">
                <a:solidFill>
                  <a:srgbClr val="FF0000"/>
                </a:solidFill>
              </a:rPr>
              <a:t>, </a:t>
            </a:r>
            <a:r>
              <a:rPr lang="en-US" dirty="0" err="1">
                <a:solidFill>
                  <a:srgbClr val="FF0000"/>
                </a:solidFill>
              </a:rPr>
              <a:t>IaaS</a:t>
            </a:r>
            <a:endParaRPr lang="en-US" dirty="0">
              <a:solidFill>
                <a:srgbClr val="FF0000"/>
              </a:solidFill>
            </a:endParaRPr>
          </a:p>
        </p:txBody>
      </p:sp>
      <p:graphicFrame>
        <p:nvGraphicFramePr>
          <p:cNvPr id="4" name="Content Placeholder 3"/>
          <p:cNvGraphicFramePr>
            <a:graphicFrameLocks noGrp="1"/>
          </p:cNvGraphicFramePr>
          <p:nvPr>
            <p:ph idx="1"/>
            <p:extLst/>
          </p:nvPr>
        </p:nvGraphicFramePr>
        <p:xfrm>
          <a:off x="1631504" y="2132856"/>
          <a:ext cx="8229600" cy="3383280"/>
        </p:xfrm>
        <a:graphic>
          <a:graphicData uri="http://schemas.openxmlformats.org/drawingml/2006/table">
            <a:tbl>
              <a:tblPr firstRow="1" bandRow="1">
                <a:tableStyleId>{5C22544A-7EE6-4342-B048-85BDC9FD1C3A}</a:tableStyleId>
              </a:tblPr>
              <a:tblGrid>
                <a:gridCol w="1752600">
                  <a:extLst>
                    <a:ext uri="{9D8B030D-6E8A-4147-A177-3AD203B41FA5}">
                      <a16:colId xmlns:a16="http://schemas.microsoft.com/office/drawing/2014/main" val="20000"/>
                    </a:ext>
                  </a:extLst>
                </a:gridCol>
                <a:gridCol w="2895600">
                  <a:extLst>
                    <a:ext uri="{9D8B030D-6E8A-4147-A177-3AD203B41FA5}">
                      <a16:colId xmlns:a16="http://schemas.microsoft.com/office/drawing/2014/main" val="20001"/>
                    </a:ext>
                  </a:extLst>
                </a:gridCol>
                <a:gridCol w="3581400">
                  <a:extLst>
                    <a:ext uri="{9D8B030D-6E8A-4147-A177-3AD203B41FA5}">
                      <a16:colId xmlns:a16="http://schemas.microsoft.com/office/drawing/2014/main" val="20002"/>
                    </a:ext>
                  </a:extLst>
                </a:gridCol>
              </a:tblGrid>
              <a:tr h="370840">
                <a:tc>
                  <a:txBody>
                    <a:bodyPr/>
                    <a:lstStyle/>
                    <a:p>
                      <a:r>
                        <a:rPr lang="en-US" dirty="0"/>
                        <a:t>Cloud Service</a:t>
                      </a:r>
                      <a:r>
                        <a:rPr lang="en-US" baseline="0" dirty="0"/>
                        <a:t> Model</a:t>
                      </a:r>
                      <a:endParaRPr lang="en-US" dirty="0"/>
                    </a:p>
                  </a:txBody>
                  <a:tcPr>
                    <a:solidFill>
                      <a:srgbClr val="A9D18E"/>
                    </a:solidFill>
                  </a:tcPr>
                </a:tc>
                <a:tc>
                  <a:txBody>
                    <a:bodyPr/>
                    <a:lstStyle/>
                    <a:p>
                      <a:r>
                        <a:rPr lang="en-US" dirty="0"/>
                        <a:t>Typical Level</a:t>
                      </a:r>
                      <a:r>
                        <a:rPr lang="en-US" baseline="0" dirty="0"/>
                        <a:t> of Control Granted to Cloud Consumer</a:t>
                      </a:r>
                      <a:endParaRPr lang="en-US" dirty="0"/>
                    </a:p>
                  </a:txBody>
                  <a:tcPr>
                    <a:solidFill>
                      <a:srgbClr val="A9D18E"/>
                    </a:solidFill>
                  </a:tcPr>
                </a:tc>
                <a:tc>
                  <a:txBody>
                    <a:bodyPr/>
                    <a:lstStyle/>
                    <a:p>
                      <a:r>
                        <a:rPr lang="en-US" dirty="0"/>
                        <a:t>Typical Functionality Available</a:t>
                      </a:r>
                      <a:r>
                        <a:rPr lang="en-US" baseline="0" dirty="0"/>
                        <a:t> to Cloud Consumer </a:t>
                      </a:r>
                      <a:endParaRPr lang="en-US" dirty="0"/>
                    </a:p>
                  </a:txBody>
                  <a:tcPr>
                    <a:solidFill>
                      <a:srgbClr val="A9D18E"/>
                    </a:solidFill>
                  </a:tcPr>
                </a:tc>
                <a:extLst>
                  <a:ext uri="{0D108BD9-81ED-4DB2-BD59-A6C34878D82A}">
                    <a16:rowId xmlns:a16="http://schemas.microsoft.com/office/drawing/2014/main" val="10000"/>
                  </a:ext>
                </a:extLst>
              </a:tr>
              <a:tr h="370840">
                <a:tc>
                  <a:txBody>
                    <a:bodyPr/>
                    <a:lstStyle/>
                    <a:p>
                      <a:r>
                        <a:rPr lang="en-US" dirty="0" err="1"/>
                        <a:t>SaaS</a:t>
                      </a:r>
                      <a:endParaRPr lang="en-US" dirty="0"/>
                    </a:p>
                  </a:txBody>
                  <a:tcPr>
                    <a:solidFill>
                      <a:srgbClr val="A9D18E"/>
                    </a:solidFill>
                  </a:tcPr>
                </a:tc>
                <a:tc>
                  <a:txBody>
                    <a:bodyPr/>
                    <a:lstStyle/>
                    <a:p>
                      <a:r>
                        <a:rPr lang="en-US" dirty="0"/>
                        <a:t>Usage or usage related configuration</a:t>
                      </a:r>
                    </a:p>
                  </a:txBody>
                  <a:tcPr>
                    <a:solidFill>
                      <a:srgbClr val="A9D18E"/>
                    </a:solidFill>
                  </a:tcPr>
                </a:tc>
                <a:tc>
                  <a:txBody>
                    <a:bodyPr/>
                    <a:lstStyle/>
                    <a:p>
                      <a:r>
                        <a:rPr lang="en-US" dirty="0"/>
                        <a:t>Access to front-end user-interface</a:t>
                      </a:r>
                    </a:p>
                  </a:txBody>
                  <a:tcPr>
                    <a:solidFill>
                      <a:srgbClr val="A9D18E"/>
                    </a:solidFill>
                  </a:tcPr>
                </a:tc>
                <a:extLst>
                  <a:ext uri="{0D108BD9-81ED-4DB2-BD59-A6C34878D82A}">
                    <a16:rowId xmlns:a16="http://schemas.microsoft.com/office/drawing/2014/main" val="10001"/>
                  </a:ext>
                </a:extLst>
              </a:tr>
              <a:tr h="370840">
                <a:tc>
                  <a:txBody>
                    <a:bodyPr/>
                    <a:lstStyle/>
                    <a:p>
                      <a:r>
                        <a:rPr lang="en-US" dirty="0" err="1"/>
                        <a:t>PaaS</a:t>
                      </a:r>
                      <a:endParaRPr lang="en-US" dirty="0"/>
                    </a:p>
                  </a:txBody>
                  <a:tcPr>
                    <a:solidFill>
                      <a:srgbClr val="A9D18E"/>
                    </a:solidFill>
                  </a:tcPr>
                </a:tc>
                <a:tc>
                  <a:txBody>
                    <a:bodyPr/>
                    <a:lstStyle/>
                    <a:p>
                      <a:r>
                        <a:rPr lang="en-US" dirty="0"/>
                        <a:t>Limited administrative</a:t>
                      </a:r>
                    </a:p>
                  </a:txBody>
                  <a:tcPr>
                    <a:solidFill>
                      <a:srgbClr val="A9D18E"/>
                    </a:solidFill>
                  </a:tcPr>
                </a:tc>
                <a:tc>
                  <a:txBody>
                    <a:bodyPr/>
                    <a:lstStyle/>
                    <a:p>
                      <a:r>
                        <a:rPr lang="en-US" dirty="0"/>
                        <a:t>Moderate level of control</a:t>
                      </a:r>
                      <a:r>
                        <a:rPr lang="en-US" baseline="0" dirty="0"/>
                        <a:t> over IT resources related to cloud consumer’s usage of platform</a:t>
                      </a:r>
                      <a:endParaRPr lang="en-US" dirty="0"/>
                    </a:p>
                  </a:txBody>
                  <a:tcPr>
                    <a:solidFill>
                      <a:srgbClr val="A9D18E"/>
                    </a:solidFill>
                  </a:tcPr>
                </a:tc>
                <a:extLst>
                  <a:ext uri="{0D108BD9-81ED-4DB2-BD59-A6C34878D82A}">
                    <a16:rowId xmlns:a16="http://schemas.microsoft.com/office/drawing/2014/main" val="10002"/>
                  </a:ext>
                </a:extLst>
              </a:tr>
              <a:tr h="370840">
                <a:tc>
                  <a:txBody>
                    <a:bodyPr/>
                    <a:lstStyle/>
                    <a:p>
                      <a:r>
                        <a:rPr lang="en-US" dirty="0" err="1"/>
                        <a:t>IaaS</a:t>
                      </a:r>
                      <a:endParaRPr lang="en-US" dirty="0"/>
                    </a:p>
                  </a:txBody>
                  <a:tcPr>
                    <a:solidFill>
                      <a:srgbClr val="A9D18E"/>
                    </a:solidFill>
                  </a:tcPr>
                </a:tc>
                <a:tc>
                  <a:txBody>
                    <a:bodyPr/>
                    <a:lstStyle/>
                    <a:p>
                      <a:r>
                        <a:rPr lang="en-US" dirty="0"/>
                        <a:t>Full administrative</a:t>
                      </a:r>
                    </a:p>
                  </a:txBody>
                  <a:tcPr>
                    <a:solidFill>
                      <a:srgbClr val="A9D18E"/>
                    </a:solidFill>
                  </a:tcPr>
                </a:tc>
                <a:tc>
                  <a:txBody>
                    <a:bodyPr/>
                    <a:lstStyle/>
                    <a:p>
                      <a:r>
                        <a:rPr lang="en-US" dirty="0"/>
                        <a:t>Full access to virtualized infrastructure-related IT resources, possibly</a:t>
                      </a:r>
                      <a:r>
                        <a:rPr lang="en-US" baseline="0" dirty="0"/>
                        <a:t> to underlying physical IT resources</a:t>
                      </a:r>
                      <a:endParaRPr lang="en-US" dirty="0"/>
                    </a:p>
                  </a:txBody>
                  <a:tcPr>
                    <a:solidFill>
                      <a:srgbClr val="A9D18E"/>
                    </a:solidFill>
                  </a:tcPr>
                </a:tc>
                <a:extLst>
                  <a:ext uri="{0D108BD9-81ED-4DB2-BD59-A6C34878D82A}">
                    <a16:rowId xmlns:a16="http://schemas.microsoft.com/office/drawing/2014/main" val="10003"/>
                  </a:ext>
                </a:extLst>
              </a:tr>
            </a:tbl>
          </a:graphicData>
        </a:graphic>
      </p:graphicFrame>
      <p:sp>
        <p:nvSpPr>
          <p:cNvPr id="3" name="Slide Number Placeholder 2">
            <a:extLst>
              <a:ext uri="{FF2B5EF4-FFF2-40B4-BE49-F238E27FC236}">
                <a16:creationId xmlns:a16="http://schemas.microsoft.com/office/drawing/2014/main" id="{D458964B-BAAA-604B-BC82-E1B0208A3FE0}"/>
              </a:ext>
            </a:extLst>
          </p:cNvPr>
          <p:cNvSpPr>
            <a:spLocks noGrp="1"/>
          </p:cNvSpPr>
          <p:nvPr>
            <p:ph type="sldNum" sz="quarter" idx="12"/>
          </p:nvPr>
        </p:nvSpPr>
        <p:spPr/>
        <p:txBody>
          <a:bodyPr/>
          <a:lstStyle/>
          <a:p>
            <a:fld id="{6481B913-EAD0-402A-A251-B09692125ACF}" type="slidenum">
              <a:rPr lang="zh-CN" altLang="en-US" smtClean="0"/>
              <a:t>21</a:t>
            </a:fld>
            <a:endParaRPr lang="zh-CN" altLang="en-US" dirty="0"/>
          </a:p>
        </p:txBody>
      </p:sp>
    </p:spTree>
    <p:extLst>
      <p:ext uri="{BB962C8B-B14F-4D97-AF65-F5344CB8AC3E}">
        <p14:creationId xmlns:p14="http://schemas.microsoft.com/office/powerpoint/2010/main" val="32937354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5480" y="365125"/>
            <a:ext cx="9938320" cy="1325563"/>
          </a:xfrm>
        </p:spPr>
        <p:txBody>
          <a:bodyPr/>
          <a:lstStyle/>
          <a:p>
            <a:r>
              <a:rPr lang="en-US" dirty="0">
                <a:solidFill>
                  <a:srgbClr val="FF0000"/>
                </a:solidFill>
              </a:rPr>
              <a:t>Typical activities: </a:t>
            </a:r>
            <a:r>
              <a:rPr lang="en-US" dirty="0" err="1">
                <a:solidFill>
                  <a:srgbClr val="FF0000"/>
                </a:solidFill>
              </a:rPr>
              <a:t>SaaS</a:t>
            </a:r>
            <a:r>
              <a:rPr lang="en-US" dirty="0">
                <a:solidFill>
                  <a:srgbClr val="FF0000"/>
                </a:solidFill>
              </a:rPr>
              <a:t>, </a:t>
            </a:r>
            <a:r>
              <a:rPr lang="en-US" dirty="0" err="1">
                <a:solidFill>
                  <a:srgbClr val="FF0000"/>
                </a:solidFill>
              </a:rPr>
              <a:t>PaaS</a:t>
            </a:r>
            <a:r>
              <a:rPr lang="en-US" dirty="0">
                <a:solidFill>
                  <a:srgbClr val="FF0000"/>
                </a:solidFill>
              </a:rPr>
              <a:t>, </a:t>
            </a:r>
            <a:r>
              <a:rPr lang="en-US" dirty="0" err="1">
                <a:solidFill>
                  <a:srgbClr val="FF0000"/>
                </a:solidFill>
              </a:rPr>
              <a:t>IaaS</a:t>
            </a:r>
            <a:endParaRPr lang="en-US" dirty="0">
              <a:solidFill>
                <a:srgbClr val="FF0000"/>
              </a:solidFill>
            </a:endParaRPr>
          </a:p>
        </p:txBody>
      </p:sp>
      <p:graphicFrame>
        <p:nvGraphicFramePr>
          <p:cNvPr id="4" name="Content Placeholder 3"/>
          <p:cNvGraphicFramePr>
            <a:graphicFrameLocks noGrp="1"/>
          </p:cNvGraphicFramePr>
          <p:nvPr>
            <p:ph idx="1"/>
            <p:extLst/>
          </p:nvPr>
        </p:nvGraphicFramePr>
        <p:xfrm>
          <a:off x="1775520" y="1916832"/>
          <a:ext cx="8229600" cy="3657600"/>
        </p:xfrm>
        <a:graphic>
          <a:graphicData uri="http://schemas.openxmlformats.org/drawingml/2006/table">
            <a:tbl>
              <a:tblPr firstRow="1" bandRow="1">
                <a:tableStyleId>{5C22544A-7EE6-4342-B048-85BDC9FD1C3A}</a:tableStyleId>
              </a:tblPr>
              <a:tblGrid>
                <a:gridCol w="1600200">
                  <a:extLst>
                    <a:ext uri="{9D8B030D-6E8A-4147-A177-3AD203B41FA5}">
                      <a16:colId xmlns:a16="http://schemas.microsoft.com/office/drawing/2014/main" val="20000"/>
                    </a:ext>
                  </a:extLst>
                </a:gridCol>
                <a:gridCol w="2895600">
                  <a:extLst>
                    <a:ext uri="{9D8B030D-6E8A-4147-A177-3AD203B41FA5}">
                      <a16:colId xmlns:a16="http://schemas.microsoft.com/office/drawing/2014/main" val="20001"/>
                    </a:ext>
                  </a:extLst>
                </a:gridCol>
                <a:gridCol w="3733800">
                  <a:extLst>
                    <a:ext uri="{9D8B030D-6E8A-4147-A177-3AD203B41FA5}">
                      <a16:colId xmlns:a16="http://schemas.microsoft.com/office/drawing/2014/main" val="20002"/>
                    </a:ext>
                  </a:extLst>
                </a:gridCol>
              </a:tblGrid>
              <a:tr h="370840">
                <a:tc>
                  <a:txBody>
                    <a:bodyPr/>
                    <a:lstStyle/>
                    <a:p>
                      <a:r>
                        <a:rPr lang="en-US" dirty="0"/>
                        <a:t>Cloud Service Model</a:t>
                      </a:r>
                    </a:p>
                  </a:txBody>
                  <a:tcPr>
                    <a:solidFill>
                      <a:schemeClr val="accent2"/>
                    </a:solidFill>
                  </a:tcPr>
                </a:tc>
                <a:tc>
                  <a:txBody>
                    <a:bodyPr/>
                    <a:lstStyle/>
                    <a:p>
                      <a:r>
                        <a:rPr lang="en-US" dirty="0"/>
                        <a:t>Common Cloud Consumer</a:t>
                      </a:r>
                      <a:r>
                        <a:rPr lang="en-US" baseline="0" dirty="0"/>
                        <a:t> Activities</a:t>
                      </a:r>
                      <a:endParaRPr lang="en-US" dirty="0"/>
                    </a:p>
                  </a:txBody>
                  <a:tcPr>
                    <a:solidFill>
                      <a:schemeClr val="accent2"/>
                    </a:solidFill>
                  </a:tcPr>
                </a:tc>
                <a:tc>
                  <a:txBody>
                    <a:bodyPr/>
                    <a:lstStyle/>
                    <a:p>
                      <a:r>
                        <a:rPr lang="en-US" dirty="0"/>
                        <a:t>Common Cloud Provider Activities</a:t>
                      </a:r>
                    </a:p>
                  </a:txBody>
                  <a:tcPr>
                    <a:solidFill>
                      <a:schemeClr val="accent2"/>
                    </a:solidFill>
                  </a:tcPr>
                </a:tc>
                <a:extLst>
                  <a:ext uri="{0D108BD9-81ED-4DB2-BD59-A6C34878D82A}">
                    <a16:rowId xmlns:a16="http://schemas.microsoft.com/office/drawing/2014/main" val="10000"/>
                  </a:ext>
                </a:extLst>
              </a:tr>
              <a:tr h="370840">
                <a:tc>
                  <a:txBody>
                    <a:bodyPr/>
                    <a:lstStyle/>
                    <a:p>
                      <a:r>
                        <a:rPr lang="en-US" dirty="0" err="1"/>
                        <a:t>SaaS</a:t>
                      </a:r>
                      <a:endParaRPr lang="en-US" dirty="0"/>
                    </a:p>
                  </a:txBody>
                  <a:tcPr>
                    <a:solidFill>
                      <a:schemeClr val="accent2"/>
                    </a:solidFill>
                  </a:tcPr>
                </a:tc>
                <a:tc>
                  <a:txBody>
                    <a:bodyPr/>
                    <a:lstStyle/>
                    <a:p>
                      <a:r>
                        <a:rPr lang="en-US" dirty="0"/>
                        <a:t>Uses and configures cloud service</a:t>
                      </a:r>
                    </a:p>
                  </a:txBody>
                  <a:tcPr>
                    <a:solidFill>
                      <a:schemeClr val="accent2"/>
                    </a:solidFill>
                  </a:tcPr>
                </a:tc>
                <a:tc>
                  <a:txBody>
                    <a:bodyPr/>
                    <a:lstStyle/>
                    <a:p>
                      <a:r>
                        <a:rPr lang="en-US" dirty="0"/>
                        <a:t>Implements, manages, and maintains cloud service;</a:t>
                      </a:r>
                    </a:p>
                    <a:p>
                      <a:r>
                        <a:rPr lang="en-US" dirty="0"/>
                        <a:t>monitors usage by cloud consumers</a:t>
                      </a:r>
                    </a:p>
                  </a:txBody>
                  <a:tcPr>
                    <a:solidFill>
                      <a:schemeClr val="accent2"/>
                    </a:solidFill>
                  </a:tcPr>
                </a:tc>
                <a:extLst>
                  <a:ext uri="{0D108BD9-81ED-4DB2-BD59-A6C34878D82A}">
                    <a16:rowId xmlns:a16="http://schemas.microsoft.com/office/drawing/2014/main" val="10001"/>
                  </a:ext>
                </a:extLst>
              </a:tr>
              <a:tr h="370840">
                <a:tc>
                  <a:txBody>
                    <a:bodyPr/>
                    <a:lstStyle/>
                    <a:p>
                      <a:r>
                        <a:rPr lang="en-US" dirty="0" err="1"/>
                        <a:t>PaaS</a:t>
                      </a:r>
                      <a:endParaRPr lang="en-US" dirty="0"/>
                    </a:p>
                  </a:txBody>
                  <a:tcPr>
                    <a:solidFill>
                      <a:schemeClr val="accent2"/>
                    </a:solidFill>
                  </a:tcPr>
                </a:tc>
                <a:tc>
                  <a:txBody>
                    <a:bodyPr/>
                    <a:lstStyle/>
                    <a:p>
                      <a:r>
                        <a:rPr lang="en-US" dirty="0"/>
                        <a:t>Develops,</a:t>
                      </a:r>
                      <a:r>
                        <a:rPr lang="en-US" baseline="0" dirty="0"/>
                        <a:t> tests, deploys, and manages cloud services and cloud-based solution</a:t>
                      </a:r>
                      <a:endParaRPr lang="en-US" dirty="0"/>
                    </a:p>
                  </a:txBody>
                  <a:tcPr>
                    <a:solidFill>
                      <a:schemeClr val="accent2"/>
                    </a:solidFill>
                  </a:tcPr>
                </a:tc>
                <a:tc>
                  <a:txBody>
                    <a:bodyPr/>
                    <a:lstStyle/>
                    <a:p>
                      <a:r>
                        <a:rPr lang="en-US" dirty="0"/>
                        <a:t>Pre-configures platform,</a:t>
                      </a:r>
                      <a:r>
                        <a:rPr lang="en-US" baseline="0" dirty="0"/>
                        <a:t> middleware, and other needed IT resources;</a:t>
                      </a:r>
                    </a:p>
                    <a:p>
                      <a:r>
                        <a:rPr lang="en-US" baseline="0" dirty="0"/>
                        <a:t>Monitors usage by cloud consumers</a:t>
                      </a:r>
                      <a:endParaRPr lang="en-US" dirty="0"/>
                    </a:p>
                  </a:txBody>
                  <a:tcPr>
                    <a:solidFill>
                      <a:schemeClr val="accent2"/>
                    </a:solidFill>
                  </a:tcPr>
                </a:tc>
                <a:extLst>
                  <a:ext uri="{0D108BD9-81ED-4DB2-BD59-A6C34878D82A}">
                    <a16:rowId xmlns:a16="http://schemas.microsoft.com/office/drawing/2014/main" val="10002"/>
                  </a:ext>
                </a:extLst>
              </a:tr>
              <a:tr h="370840">
                <a:tc>
                  <a:txBody>
                    <a:bodyPr/>
                    <a:lstStyle/>
                    <a:p>
                      <a:r>
                        <a:rPr lang="en-US" dirty="0" err="1"/>
                        <a:t>IaaS</a:t>
                      </a:r>
                      <a:endParaRPr lang="en-US" dirty="0"/>
                    </a:p>
                  </a:txBody>
                  <a:tcPr>
                    <a:solidFill>
                      <a:schemeClr val="accent2"/>
                    </a:solidFill>
                  </a:tcPr>
                </a:tc>
                <a:tc>
                  <a:txBody>
                    <a:bodyPr/>
                    <a:lstStyle/>
                    <a:p>
                      <a:r>
                        <a:rPr lang="en-US" dirty="0"/>
                        <a:t>Sets up and configures bare infrastructures and installs,</a:t>
                      </a:r>
                      <a:r>
                        <a:rPr lang="en-US" baseline="0" dirty="0"/>
                        <a:t> manages, and monitors any needed software</a:t>
                      </a:r>
                      <a:endParaRPr lang="en-US" dirty="0"/>
                    </a:p>
                  </a:txBody>
                  <a:tcPr>
                    <a:solidFill>
                      <a:schemeClr val="accent2"/>
                    </a:solidFill>
                  </a:tcPr>
                </a:tc>
                <a:tc>
                  <a:txBody>
                    <a:bodyPr/>
                    <a:lstStyle/>
                    <a:p>
                      <a:r>
                        <a:rPr lang="en-US" dirty="0"/>
                        <a:t>supplies and manages</a:t>
                      </a:r>
                      <a:r>
                        <a:rPr lang="en-US" baseline="0" dirty="0"/>
                        <a:t> the physical processing, storage, networking and hosting required;</a:t>
                      </a:r>
                    </a:p>
                    <a:p>
                      <a:r>
                        <a:rPr lang="en-US" baseline="0" dirty="0"/>
                        <a:t>Monitors usage by cloud consumers</a:t>
                      </a:r>
                      <a:endParaRPr lang="en-US" dirty="0"/>
                    </a:p>
                  </a:txBody>
                  <a:tcPr>
                    <a:solidFill>
                      <a:schemeClr val="accent2"/>
                    </a:solidFill>
                  </a:tcPr>
                </a:tc>
                <a:extLst>
                  <a:ext uri="{0D108BD9-81ED-4DB2-BD59-A6C34878D82A}">
                    <a16:rowId xmlns:a16="http://schemas.microsoft.com/office/drawing/2014/main" val="10003"/>
                  </a:ext>
                </a:extLst>
              </a:tr>
            </a:tbl>
          </a:graphicData>
        </a:graphic>
      </p:graphicFrame>
      <p:sp>
        <p:nvSpPr>
          <p:cNvPr id="3" name="Slide Number Placeholder 2">
            <a:extLst>
              <a:ext uri="{FF2B5EF4-FFF2-40B4-BE49-F238E27FC236}">
                <a16:creationId xmlns:a16="http://schemas.microsoft.com/office/drawing/2014/main" id="{6A5A411E-9F7D-5742-A203-F3C964CE12E9}"/>
              </a:ext>
            </a:extLst>
          </p:cNvPr>
          <p:cNvSpPr>
            <a:spLocks noGrp="1"/>
          </p:cNvSpPr>
          <p:nvPr>
            <p:ph type="sldNum" sz="quarter" idx="12"/>
          </p:nvPr>
        </p:nvSpPr>
        <p:spPr/>
        <p:txBody>
          <a:bodyPr/>
          <a:lstStyle/>
          <a:p>
            <a:fld id="{6481B913-EAD0-402A-A251-B09692125ACF}" type="slidenum">
              <a:rPr lang="zh-CN" altLang="en-US" smtClean="0"/>
              <a:t>22</a:t>
            </a:fld>
            <a:endParaRPr lang="zh-CN" altLang="en-US" dirty="0"/>
          </a:p>
        </p:txBody>
      </p:sp>
    </p:spTree>
    <p:extLst>
      <p:ext uri="{BB962C8B-B14F-4D97-AF65-F5344CB8AC3E}">
        <p14:creationId xmlns:p14="http://schemas.microsoft.com/office/powerpoint/2010/main" val="26783870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15480" y="404664"/>
            <a:ext cx="9938320" cy="1325563"/>
          </a:xfrm>
        </p:spPr>
        <p:txBody>
          <a:bodyPr/>
          <a:lstStyle/>
          <a:p>
            <a:r>
              <a:rPr lang="en-US" dirty="0">
                <a:solidFill>
                  <a:srgbClr val="FF0000"/>
                </a:solidFill>
              </a:rPr>
              <a:t>Sample Contracts</a:t>
            </a:r>
          </a:p>
        </p:txBody>
      </p:sp>
      <p:graphicFrame>
        <p:nvGraphicFramePr>
          <p:cNvPr id="4" name="Content Placeholder 3"/>
          <p:cNvGraphicFramePr>
            <a:graphicFrameLocks noGrp="1"/>
          </p:cNvGraphicFramePr>
          <p:nvPr>
            <p:ph idx="1"/>
            <p:extLst/>
          </p:nvPr>
        </p:nvGraphicFramePr>
        <p:xfrm>
          <a:off x="1847528" y="1772816"/>
          <a:ext cx="8363272" cy="3396991"/>
        </p:xfrm>
        <a:graphic>
          <a:graphicData uri="http://schemas.openxmlformats.org/drawingml/2006/table">
            <a:tbl>
              <a:tblPr firstRow="1" bandRow="1">
                <a:tableStyleId>{5C22544A-7EE6-4342-B048-85BDC9FD1C3A}</a:tableStyleId>
              </a:tblPr>
              <a:tblGrid>
                <a:gridCol w="2400569">
                  <a:extLst>
                    <a:ext uri="{9D8B030D-6E8A-4147-A177-3AD203B41FA5}">
                      <a16:colId xmlns:a16="http://schemas.microsoft.com/office/drawing/2014/main" val="20000"/>
                    </a:ext>
                  </a:extLst>
                </a:gridCol>
                <a:gridCol w="5962703">
                  <a:extLst>
                    <a:ext uri="{9D8B030D-6E8A-4147-A177-3AD203B41FA5}">
                      <a16:colId xmlns:a16="http://schemas.microsoft.com/office/drawing/2014/main" val="20001"/>
                    </a:ext>
                  </a:extLst>
                </a:gridCol>
              </a:tblGrid>
              <a:tr h="399646">
                <a:tc>
                  <a:txBody>
                    <a:bodyPr/>
                    <a:lstStyle/>
                    <a:p>
                      <a:r>
                        <a:rPr lang="en-US" dirty="0"/>
                        <a:t>Cloud Service Model</a:t>
                      </a:r>
                    </a:p>
                  </a:txBody>
                  <a:tcPr>
                    <a:solidFill>
                      <a:srgbClr val="00B0F0"/>
                    </a:solidFill>
                  </a:tcPr>
                </a:tc>
                <a:tc>
                  <a:txBody>
                    <a:bodyPr/>
                    <a:lstStyle/>
                    <a:p>
                      <a:r>
                        <a:rPr lang="en-US" dirty="0"/>
                        <a:t>Sample contract</a:t>
                      </a:r>
                    </a:p>
                  </a:txBody>
                  <a:tcPr>
                    <a:solidFill>
                      <a:srgbClr val="00B0F0"/>
                    </a:solidFill>
                  </a:tcPr>
                </a:tc>
                <a:extLst>
                  <a:ext uri="{0D108BD9-81ED-4DB2-BD59-A6C34878D82A}">
                    <a16:rowId xmlns:a16="http://schemas.microsoft.com/office/drawing/2014/main" val="10000"/>
                  </a:ext>
                </a:extLst>
              </a:tr>
              <a:tr h="999115">
                <a:tc>
                  <a:txBody>
                    <a:bodyPr/>
                    <a:lstStyle/>
                    <a:p>
                      <a:r>
                        <a:rPr lang="en-US" dirty="0" err="1"/>
                        <a:t>IaaS</a:t>
                      </a:r>
                      <a:endParaRPr lang="en-US" dirty="0"/>
                    </a:p>
                  </a:txBody>
                  <a:tcPr>
                    <a:solidFill>
                      <a:srgbClr val="00B0F0"/>
                    </a:solidFill>
                  </a:tcPr>
                </a:tc>
                <a:tc>
                  <a:txBody>
                    <a:bodyPr/>
                    <a:lstStyle/>
                    <a:p>
                      <a:r>
                        <a:rPr lang="en-US" dirty="0"/>
                        <a:t>Product: virtual server, 32GB RAM, 4 GB local</a:t>
                      </a:r>
                      <a:r>
                        <a:rPr lang="en-US" baseline="0" dirty="0"/>
                        <a:t> storage, …</a:t>
                      </a:r>
                    </a:p>
                    <a:p>
                      <a:r>
                        <a:rPr lang="en-US" baseline="0" dirty="0"/>
                        <a:t>SLA (service-level agreement): availability 99.5%, no failover</a:t>
                      </a:r>
                    </a:p>
                    <a:p>
                      <a:r>
                        <a:rPr lang="en-US" baseline="0" dirty="0"/>
                        <a:t>Price: $0.95 per hour, $0.05 per GB transferred out of cloud </a:t>
                      </a:r>
                      <a:endParaRPr lang="en-US" dirty="0"/>
                    </a:p>
                  </a:txBody>
                  <a:tcPr>
                    <a:solidFill>
                      <a:srgbClr val="00B0F0"/>
                    </a:solidFill>
                  </a:tcPr>
                </a:tc>
                <a:extLst>
                  <a:ext uri="{0D108BD9-81ED-4DB2-BD59-A6C34878D82A}">
                    <a16:rowId xmlns:a16="http://schemas.microsoft.com/office/drawing/2014/main" val="10001"/>
                  </a:ext>
                </a:extLst>
              </a:tr>
              <a:tr h="999115">
                <a:tc>
                  <a:txBody>
                    <a:bodyPr/>
                    <a:lstStyle/>
                    <a:p>
                      <a:r>
                        <a:rPr lang="en-US" dirty="0" err="1"/>
                        <a:t>PaaS</a:t>
                      </a:r>
                      <a:endParaRPr lang="en-US" dirty="0"/>
                    </a:p>
                  </a:txBody>
                  <a:tcPr>
                    <a:solidFill>
                      <a:srgbClr val="00B0F0"/>
                    </a:solidFill>
                  </a:tcPr>
                </a:tc>
                <a:tc>
                  <a:txBody>
                    <a:bodyPr/>
                    <a:lstStyle/>
                    <a:p>
                      <a:r>
                        <a:rPr lang="en-US" dirty="0"/>
                        <a:t>Product: application server, DBMS platform,</a:t>
                      </a:r>
                      <a:r>
                        <a:rPr lang="en-US" baseline="0" dirty="0"/>
                        <a:t> …</a:t>
                      </a:r>
                    </a:p>
                    <a:p>
                      <a:r>
                        <a:rPr lang="en-US" baseline="0" dirty="0"/>
                        <a:t>SLA: availability 99.5%, auto-scaling</a:t>
                      </a:r>
                    </a:p>
                    <a:p>
                      <a:r>
                        <a:rPr lang="en-US" baseline="0" dirty="0"/>
                        <a:t>Price: $0.45 per hour (max 500,000 requests)</a:t>
                      </a:r>
                      <a:endParaRPr lang="en-US" dirty="0"/>
                    </a:p>
                  </a:txBody>
                  <a:tcPr>
                    <a:solidFill>
                      <a:srgbClr val="00B0F0"/>
                    </a:solidFill>
                  </a:tcPr>
                </a:tc>
                <a:extLst>
                  <a:ext uri="{0D108BD9-81ED-4DB2-BD59-A6C34878D82A}">
                    <a16:rowId xmlns:a16="http://schemas.microsoft.com/office/drawing/2014/main" val="10002"/>
                  </a:ext>
                </a:extLst>
              </a:tr>
              <a:tr h="999115">
                <a:tc>
                  <a:txBody>
                    <a:bodyPr/>
                    <a:lstStyle/>
                    <a:p>
                      <a:r>
                        <a:rPr lang="en-US" dirty="0" err="1"/>
                        <a:t>SaaS</a:t>
                      </a:r>
                      <a:endParaRPr lang="en-US" dirty="0"/>
                    </a:p>
                  </a:txBody>
                  <a:tcPr>
                    <a:solidFill>
                      <a:srgbClr val="00B0F0"/>
                    </a:solidFill>
                  </a:tcPr>
                </a:tc>
                <a:tc>
                  <a:txBody>
                    <a:bodyPr/>
                    <a:lstStyle/>
                    <a:p>
                      <a:r>
                        <a:rPr lang="en-US" dirty="0"/>
                        <a:t>Product: … </a:t>
                      </a:r>
                    </a:p>
                    <a:p>
                      <a:r>
                        <a:rPr lang="en-US" dirty="0"/>
                        <a:t>SLA:</a:t>
                      </a:r>
                      <a:r>
                        <a:rPr lang="en-US" baseline="0" dirty="0"/>
                        <a:t> response time 0.5ms</a:t>
                      </a:r>
                    </a:p>
                    <a:p>
                      <a:r>
                        <a:rPr lang="en-US" baseline="0" dirty="0"/>
                        <a:t>Price: $0.05 per 100 requests</a:t>
                      </a:r>
                      <a:endParaRPr lang="en-US" dirty="0"/>
                    </a:p>
                  </a:txBody>
                  <a:tcPr>
                    <a:solidFill>
                      <a:srgbClr val="00B0F0"/>
                    </a:solidFill>
                  </a:tcPr>
                </a:tc>
                <a:extLst>
                  <a:ext uri="{0D108BD9-81ED-4DB2-BD59-A6C34878D82A}">
                    <a16:rowId xmlns:a16="http://schemas.microsoft.com/office/drawing/2014/main" val="10003"/>
                  </a:ext>
                </a:extLst>
              </a:tr>
            </a:tbl>
          </a:graphicData>
        </a:graphic>
      </p:graphicFrame>
      <p:sp>
        <p:nvSpPr>
          <p:cNvPr id="3" name="Slide Number Placeholder 2">
            <a:extLst>
              <a:ext uri="{FF2B5EF4-FFF2-40B4-BE49-F238E27FC236}">
                <a16:creationId xmlns:a16="http://schemas.microsoft.com/office/drawing/2014/main" id="{46B8FEA8-E0CE-D749-A540-08EE5C2577A8}"/>
              </a:ext>
            </a:extLst>
          </p:cNvPr>
          <p:cNvSpPr>
            <a:spLocks noGrp="1"/>
          </p:cNvSpPr>
          <p:nvPr>
            <p:ph type="sldNum" sz="quarter" idx="12"/>
          </p:nvPr>
        </p:nvSpPr>
        <p:spPr/>
        <p:txBody>
          <a:bodyPr/>
          <a:lstStyle/>
          <a:p>
            <a:fld id="{6481B913-EAD0-402A-A251-B09692125ACF}" type="slidenum">
              <a:rPr lang="zh-CN" altLang="en-US" smtClean="0"/>
              <a:t>23</a:t>
            </a:fld>
            <a:endParaRPr lang="zh-CN" altLang="en-US" dirty="0"/>
          </a:p>
        </p:txBody>
      </p:sp>
    </p:spTree>
    <p:extLst>
      <p:ext uri="{BB962C8B-B14F-4D97-AF65-F5344CB8AC3E}">
        <p14:creationId xmlns:p14="http://schemas.microsoft.com/office/powerpoint/2010/main" val="16949515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D90ED-AF95-654E-9687-AF2D53EF287A}"/>
              </a:ext>
            </a:extLst>
          </p:cNvPr>
          <p:cNvSpPr>
            <a:spLocks noGrp="1"/>
          </p:cNvSpPr>
          <p:nvPr>
            <p:ph type="title"/>
          </p:nvPr>
        </p:nvSpPr>
        <p:spPr>
          <a:xfrm>
            <a:off x="1343472" y="365125"/>
            <a:ext cx="10010328" cy="1325563"/>
          </a:xfrm>
        </p:spPr>
        <p:txBody>
          <a:bodyPr/>
          <a:lstStyle/>
          <a:p>
            <a:r>
              <a:rPr lang="en-US" dirty="0">
                <a:solidFill>
                  <a:srgbClr val="FF0000"/>
                </a:solidFill>
              </a:rPr>
              <a:t>Activity #3: SaaS, PaaS, or IaaS</a:t>
            </a:r>
          </a:p>
        </p:txBody>
      </p:sp>
      <p:sp>
        <p:nvSpPr>
          <p:cNvPr id="3" name="Content Placeholder 2">
            <a:extLst>
              <a:ext uri="{FF2B5EF4-FFF2-40B4-BE49-F238E27FC236}">
                <a16:creationId xmlns:a16="http://schemas.microsoft.com/office/drawing/2014/main" id="{DA03E92A-40AF-294B-87C0-2F85DEE659F1}"/>
              </a:ext>
            </a:extLst>
          </p:cNvPr>
          <p:cNvSpPr>
            <a:spLocks noGrp="1"/>
          </p:cNvSpPr>
          <p:nvPr>
            <p:ph idx="1"/>
          </p:nvPr>
        </p:nvSpPr>
        <p:spPr>
          <a:xfrm>
            <a:off x="983432" y="1690688"/>
            <a:ext cx="10515600" cy="4351338"/>
          </a:xfrm>
        </p:spPr>
        <p:txBody>
          <a:bodyPr/>
          <a:lstStyle/>
          <a:p>
            <a:r>
              <a:rPr lang="en-US" dirty="0">
                <a:latin typeface="+mn-lt"/>
              </a:rPr>
              <a:t>On a cloud service, if I could perform such actions, this service should be classified as SaaS, PaaS, or IaaS?</a:t>
            </a:r>
          </a:p>
          <a:p>
            <a:pPr marL="971550" lvl="1" indent="-514350">
              <a:buFont typeface="+mj-lt"/>
              <a:buAutoNum type="arabicPeriod"/>
            </a:pPr>
            <a:r>
              <a:rPr lang="en-US" dirty="0">
                <a:latin typeface="+mn-lt"/>
              </a:rPr>
              <a:t>I could install a virtual machine on it.</a:t>
            </a:r>
          </a:p>
          <a:p>
            <a:pPr marL="971550" lvl="1" indent="-514350">
              <a:buFont typeface="+mj-lt"/>
              <a:buAutoNum type="arabicPeriod"/>
            </a:pPr>
            <a:r>
              <a:rPr lang="en-US" dirty="0">
                <a:latin typeface="+mn-lt"/>
              </a:rPr>
              <a:t>I could develop an application on it using Java.</a:t>
            </a:r>
          </a:p>
          <a:p>
            <a:pPr marL="971550" lvl="1" indent="-514350">
              <a:buFont typeface="+mj-lt"/>
              <a:buAutoNum type="arabicPeriod"/>
            </a:pPr>
            <a:r>
              <a:rPr lang="en-US" dirty="0">
                <a:latin typeface="+mn-lt"/>
              </a:rPr>
              <a:t>I could access its storage (i.e. to store photos there) via its web interface.</a:t>
            </a:r>
          </a:p>
          <a:p>
            <a:pPr marL="971550" lvl="1" indent="-514350">
              <a:buFont typeface="+mj-lt"/>
              <a:buAutoNum type="arabicPeriod"/>
            </a:pPr>
            <a:r>
              <a:rPr lang="en-US" dirty="0">
                <a:latin typeface="+mn-lt"/>
              </a:rPr>
              <a:t>I could configure network and processor nodes.</a:t>
            </a:r>
          </a:p>
        </p:txBody>
      </p:sp>
      <p:sp>
        <p:nvSpPr>
          <p:cNvPr id="4" name="Slide Number Placeholder 3">
            <a:extLst>
              <a:ext uri="{FF2B5EF4-FFF2-40B4-BE49-F238E27FC236}">
                <a16:creationId xmlns:a16="http://schemas.microsoft.com/office/drawing/2014/main" id="{B2171FB5-3E61-E240-9499-B376341620D2}"/>
              </a:ext>
            </a:extLst>
          </p:cNvPr>
          <p:cNvSpPr>
            <a:spLocks noGrp="1"/>
          </p:cNvSpPr>
          <p:nvPr>
            <p:ph type="sldNum" sz="quarter" idx="12"/>
          </p:nvPr>
        </p:nvSpPr>
        <p:spPr/>
        <p:txBody>
          <a:bodyPr/>
          <a:lstStyle/>
          <a:p>
            <a:fld id="{6481B913-EAD0-402A-A251-B09692125ACF}" type="slidenum">
              <a:rPr lang="zh-CN" altLang="en-US" smtClean="0"/>
              <a:t>24</a:t>
            </a:fld>
            <a:endParaRPr lang="zh-CN" altLang="en-US" dirty="0"/>
          </a:p>
        </p:txBody>
      </p:sp>
    </p:spTree>
    <p:extLst>
      <p:ext uri="{BB962C8B-B14F-4D97-AF65-F5344CB8AC3E}">
        <p14:creationId xmlns:p14="http://schemas.microsoft.com/office/powerpoint/2010/main" val="12571205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4361" y="377002"/>
            <a:ext cx="9866312" cy="917410"/>
          </a:xfrm>
        </p:spPr>
        <p:txBody>
          <a:bodyPr/>
          <a:lstStyle/>
          <a:p>
            <a:r>
              <a:rPr lang="en-US" dirty="0">
                <a:solidFill>
                  <a:srgbClr val="FF0000"/>
                </a:solidFill>
              </a:rPr>
              <a:t>New Models …</a:t>
            </a:r>
          </a:p>
        </p:txBody>
      </p:sp>
      <p:sp>
        <p:nvSpPr>
          <p:cNvPr id="3" name="Content Placeholder 2"/>
          <p:cNvSpPr>
            <a:spLocks noGrp="1"/>
          </p:cNvSpPr>
          <p:nvPr>
            <p:ph idx="1"/>
          </p:nvPr>
        </p:nvSpPr>
        <p:spPr>
          <a:xfrm>
            <a:off x="755073" y="1552492"/>
            <a:ext cx="10515600" cy="4351338"/>
          </a:xfrm>
        </p:spPr>
        <p:txBody>
          <a:bodyPr>
            <a:normAutofit fontScale="92500"/>
          </a:bodyPr>
          <a:lstStyle/>
          <a:p>
            <a:r>
              <a:rPr lang="pt-BR" dirty="0">
                <a:solidFill>
                  <a:srgbClr val="00B0F0"/>
                </a:solidFill>
                <a:latin typeface="+mn-lt"/>
              </a:rPr>
              <a:t>Data as a service (DaaS)</a:t>
            </a:r>
          </a:p>
          <a:p>
            <a:pPr lvl="1"/>
            <a:r>
              <a:rPr lang="en-US" dirty="0">
                <a:latin typeface="+mn-lt"/>
              </a:rPr>
              <a:t>A cousin of software as a service (SaaS)</a:t>
            </a:r>
          </a:p>
          <a:p>
            <a:pPr lvl="1"/>
            <a:r>
              <a:rPr lang="en-US" dirty="0" err="1">
                <a:latin typeface="+mn-lt"/>
              </a:rPr>
              <a:t>DaaS</a:t>
            </a:r>
            <a:r>
              <a:rPr lang="en-US" dirty="0">
                <a:latin typeface="+mn-lt"/>
              </a:rPr>
              <a:t> builds on the concept that </a:t>
            </a:r>
            <a:r>
              <a:rPr lang="en-US" dirty="0">
                <a:solidFill>
                  <a:schemeClr val="accent2">
                    <a:lumMod val="75000"/>
                  </a:schemeClr>
                </a:solidFill>
                <a:latin typeface="+mn-lt"/>
              </a:rPr>
              <a:t>data can be provided on demand </a:t>
            </a:r>
            <a:r>
              <a:rPr lang="en-US" dirty="0">
                <a:latin typeface="+mn-lt"/>
              </a:rPr>
              <a:t>to the user regardless of geographic or organizational separation of provider and consumer. </a:t>
            </a:r>
            <a:endParaRPr lang="en-US" dirty="0"/>
          </a:p>
          <a:p>
            <a:r>
              <a:rPr lang="en-US" dirty="0">
                <a:solidFill>
                  <a:srgbClr val="00B0F0"/>
                </a:solidFill>
                <a:latin typeface="+mn-lt"/>
              </a:rPr>
              <a:t>Database as a service (DBaaS)</a:t>
            </a:r>
          </a:p>
          <a:p>
            <a:pPr lvl="1"/>
            <a:r>
              <a:rPr lang="en-US" dirty="0"/>
              <a:t>DBaaS provides users with some form of access to a </a:t>
            </a:r>
            <a:r>
              <a:rPr lang="en-US" b="1" dirty="0"/>
              <a:t>database</a:t>
            </a:r>
            <a:r>
              <a:rPr lang="en-US" dirty="0"/>
              <a:t> without the need for setting up physical hardware, installing software or configuring for performance.</a:t>
            </a:r>
          </a:p>
          <a:p>
            <a:r>
              <a:rPr lang="en-US" dirty="0">
                <a:solidFill>
                  <a:srgbClr val="00B0F0"/>
                </a:solidFill>
                <a:latin typeface="+mn-lt"/>
              </a:rPr>
              <a:t>Functions as a service (</a:t>
            </a:r>
            <a:r>
              <a:rPr lang="en-US" dirty="0" err="1">
                <a:solidFill>
                  <a:srgbClr val="00B0F0"/>
                </a:solidFill>
                <a:latin typeface="+mn-lt"/>
              </a:rPr>
              <a:t>FaaS</a:t>
            </a:r>
            <a:r>
              <a:rPr lang="en-US" dirty="0">
                <a:solidFill>
                  <a:srgbClr val="00B0F0"/>
                </a:solidFill>
                <a:latin typeface="+mn-lt"/>
              </a:rPr>
              <a:t>)</a:t>
            </a:r>
          </a:p>
          <a:p>
            <a:pPr lvl="1"/>
            <a:r>
              <a:rPr lang="en-US" dirty="0" err="1"/>
              <a:t>FaaS</a:t>
            </a:r>
            <a:r>
              <a:rPr lang="en-US" dirty="0"/>
              <a:t> provides a platform allowing customers to develop, run, and manage application functionalities without the complexity of building and maintaining the infrastructure typically associated with developing and launching an app.</a:t>
            </a:r>
            <a:endParaRPr lang="en-US" dirty="0">
              <a:latin typeface="+mn-lt"/>
            </a:endParaRPr>
          </a:p>
          <a:p>
            <a:pPr lvl="1"/>
            <a:endParaRPr lang="en-US" dirty="0">
              <a:latin typeface="+mn-lt"/>
            </a:endParaRPr>
          </a:p>
        </p:txBody>
      </p:sp>
      <p:sp>
        <p:nvSpPr>
          <p:cNvPr id="4" name="Slide Number Placeholder 3">
            <a:extLst>
              <a:ext uri="{FF2B5EF4-FFF2-40B4-BE49-F238E27FC236}">
                <a16:creationId xmlns:a16="http://schemas.microsoft.com/office/drawing/2014/main" id="{CD06C6C6-E4B6-3942-8350-DE0E52D9EBD5}"/>
              </a:ext>
            </a:extLst>
          </p:cNvPr>
          <p:cNvSpPr>
            <a:spLocks noGrp="1"/>
          </p:cNvSpPr>
          <p:nvPr>
            <p:ph type="sldNum" sz="quarter" idx="12"/>
          </p:nvPr>
        </p:nvSpPr>
        <p:spPr/>
        <p:txBody>
          <a:bodyPr/>
          <a:lstStyle/>
          <a:p>
            <a:fld id="{6481B913-EAD0-402A-A251-B09692125ACF}" type="slidenum">
              <a:rPr lang="zh-CN" altLang="en-US" smtClean="0"/>
              <a:t>25</a:t>
            </a:fld>
            <a:endParaRPr lang="zh-CN" altLang="en-US" dirty="0"/>
          </a:p>
        </p:txBody>
      </p:sp>
    </p:spTree>
    <p:extLst>
      <p:ext uri="{BB962C8B-B14F-4D97-AF65-F5344CB8AC3E}">
        <p14:creationId xmlns:p14="http://schemas.microsoft.com/office/powerpoint/2010/main" val="21271611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365125"/>
            <a:ext cx="9866312" cy="1325563"/>
          </a:xfrm>
        </p:spPr>
        <p:txBody>
          <a:bodyPr/>
          <a:lstStyle/>
          <a:p>
            <a:r>
              <a:rPr lang="en-US" dirty="0">
                <a:solidFill>
                  <a:srgbClr val="FF0000"/>
                </a:solidFill>
              </a:rPr>
              <a:t>Deployment Models  </a:t>
            </a:r>
          </a:p>
        </p:txBody>
      </p:sp>
      <p:sp>
        <p:nvSpPr>
          <p:cNvPr id="3" name="Content Placeholder 2"/>
          <p:cNvSpPr>
            <a:spLocks noGrp="1"/>
          </p:cNvSpPr>
          <p:nvPr>
            <p:ph idx="1"/>
          </p:nvPr>
        </p:nvSpPr>
        <p:spPr>
          <a:xfrm>
            <a:off x="983432" y="2060848"/>
            <a:ext cx="10370092" cy="4207322"/>
          </a:xfrm>
        </p:spPr>
        <p:txBody>
          <a:bodyPr/>
          <a:lstStyle/>
          <a:p>
            <a:r>
              <a:rPr lang="en-US" dirty="0">
                <a:latin typeface="+mn-lt"/>
              </a:rPr>
              <a:t>Public Cloud  </a:t>
            </a:r>
            <a:endParaRPr lang="en-US" altLang="zh-CN" dirty="0">
              <a:latin typeface="+mn-lt"/>
            </a:endParaRPr>
          </a:p>
          <a:p>
            <a:r>
              <a:rPr lang="en-US" altLang="zh-CN" dirty="0">
                <a:latin typeface="+mn-lt"/>
              </a:rPr>
              <a:t>Community Cloud </a:t>
            </a:r>
            <a:r>
              <a:rPr lang="zh-CN" altLang="en-US" dirty="0">
                <a:latin typeface="+mn-lt"/>
              </a:rPr>
              <a:t> </a:t>
            </a:r>
            <a:endParaRPr lang="en-US" altLang="zh-CN" dirty="0">
              <a:latin typeface="+mn-lt"/>
            </a:endParaRPr>
          </a:p>
          <a:p>
            <a:r>
              <a:rPr lang="en-US" altLang="zh-CN" dirty="0">
                <a:latin typeface="+mn-lt"/>
              </a:rPr>
              <a:t>Private Cloud  </a:t>
            </a:r>
            <a:r>
              <a:rPr lang="zh-CN" altLang="en-US" dirty="0">
                <a:latin typeface="+mn-lt"/>
              </a:rPr>
              <a:t> </a:t>
            </a:r>
            <a:endParaRPr lang="en-US" altLang="zh-CN" dirty="0">
              <a:latin typeface="+mn-lt"/>
            </a:endParaRPr>
          </a:p>
          <a:p>
            <a:r>
              <a:rPr lang="en-US" altLang="zh-CN" dirty="0">
                <a:latin typeface="+mn-lt"/>
              </a:rPr>
              <a:t>Hybrid Cloud  </a:t>
            </a:r>
            <a:r>
              <a:rPr lang="zh-CN" altLang="en-US" dirty="0">
                <a:latin typeface="+mn-lt"/>
              </a:rPr>
              <a:t> </a:t>
            </a:r>
          </a:p>
          <a:p>
            <a:endParaRPr lang="zh-CN" altLang="en-US" dirty="0"/>
          </a:p>
          <a:p>
            <a:endParaRPr lang="en-US" dirty="0"/>
          </a:p>
        </p:txBody>
      </p:sp>
      <p:sp>
        <p:nvSpPr>
          <p:cNvPr id="5" name="Slide Number Placeholder 4">
            <a:extLst>
              <a:ext uri="{FF2B5EF4-FFF2-40B4-BE49-F238E27FC236}">
                <a16:creationId xmlns:a16="http://schemas.microsoft.com/office/drawing/2014/main" id="{A3F1AB19-4762-9D4B-90F6-844ECA21D818}"/>
              </a:ext>
            </a:extLst>
          </p:cNvPr>
          <p:cNvSpPr>
            <a:spLocks noGrp="1"/>
          </p:cNvSpPr>
          <p:nvPr>
            <p:ph type="sldNum" sz="quarter" idx="12"/>
          </p:nvPr>
        </p:nvSpPr>
        <p:spPr/>
        <p:txBody>
          <a:bodyPr/>
          <a:lstStyle/>
          <a:p>
            <a:fld id="{6481B913-EAD0-402A-A251-B09692125ACF}" type="slidenum">
              <a:rPr lang="zh-CN" altLang="en-US" smtClean="0"/>
              <a:t>26</a:t>
            </a:fld>
            <a:endParaRPr lang="zh-CN" altLang="en-US" dirty="0"/>
          </a:p>
        </p:txBody>
      </p:sp>
      <p:sp>
        <p:nvSpPr>
          <p:cNvPr id="6" name="Rectangle 5">
            <a:extLst>
              <a:ext uri="{FF2B5EF4-FFF2-40B4-BE49-F238E27FC236}">
                <a16:creationId xmlns:a16="http://schemas.microsoft.com/office/drawing/2014/main" id="{B5F5B8EE-F31F-F748-BC5E-A655E3EC1A58}"/>
              </a:ext>
            </a:extLst>
          </p:cNvPr>
          <p:cNvSpPr/>
          <p:nvPr/>
        </p:nvSpPr>
        <p:spPr>
          <a:xfrm>
            <a:off x="6837651" y="5251830"/>
            <a:ext cx="2580450" cy="323165"/>
          </a:xfrm>
          <a:prstGeom prst="rect">
            <a:avLst/>
          </a:prstGeom>
        </p:spPr>
        <p:txBody>
          <a:bodyPr wrap="none">
            <a:spAutoFit/>
          </a:bodyPr>
          <a:lstStyle/>
          <a:p>
            <a:r>
              <a:rPr lang="en-US" dirty="0"/>
              <a:t>https://</a:t>
            </a:r>
            <a:r>
              <a:rPr lang="en-US" dirty="0" err="1"/>
              <a:t>www.supinfo.com</a:t>
            </a:r>
            <a:r>
              <a:rPr lang="en-US" dirty="0"/>
              <a:t>/</a:t>
            </a:r>
          </a:p>
        </p:txBody>
      </p:sp>
      <p:pic>
        <p:nvPicPr>
          <p:cNvPr id="7" name="Picture 6">
            <a:extLst>
              <a:ext uri="{FF2B5EF4-FFF2-40B4-BE49-F238E27FC236}">
                <a16:creationId xmlns:a16="http://schemas.microsoft.com/office/drawing/2014/main" id="{062AB356-DF4A-E54D-8185-62E1BB114CB9}"/>
              </a:ext>
            </a:extLst>
          </p:cNvPr>
          <p:cNvPicPr>
            <a:picLocks noChangeAspect="1"/>
          </p:cNvPicPr>
          <p:nvPr/>
        </p:nvPicPr>
        <p:blipFill>
          <a:blip r:embed="rId2"/>
          <a:stretch>
            <a:fillRect/>
          </a:stretch>
        </p:blipFill>
        <p:spPr>
          <a:xfrm>
            <a:off x="5447928" y="1778868"/>
            <a:ext cx="5143500" cy="3213100"/>
          </a:xfrm>
          <a:prstGeom prst="rect">
            <a:avLst/>
          </a:prstGeom>
        </p:spPr>
      </p:pic>
    </p:spTree>
    <p:extLst>
      <p:ext uri="{BB962C8B-B14F-4D97-AF65-F5344CB8AC3E}">
        <p14:creationId xmlns:p14="http://schemas.microsoft.com/office/powerpoint/2010/main" val="18516140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544" y="427039"/>
            <a:ext cx="8229600" cy="868362"/>
          </a:xfrm>
        </p:spPr>
        <p:txBody>
          <a:bodyPr/>
          <a:lstStyle/>
          <a:p>
            <a:r>
              <a:rPr lang="en-US" dirty="0">
                <a:solidFill>
                  <a:srgbClr val="FF0000"/>
                </a:solidFill>
              </a:rPr>
              <a:t>Public Cloud  </a:t>
            </a:r>
            <a:endParaRPr lang="zh-CN" altLang="en-US" dirty="0">
              <a:solidFill>
                <a:srgbClr val="FF0000"/>
              </a:solidFill>
            </a:endParaRPr>
          </a:p>
        </p:txBody>
      </p:sp>
      <p:sp>
        <p:nvSpPr>
          <p:cNvPr id="3" name="Content Placeholder 2"/>
          <p:cNvSpPr>
            <a:spLocks noGrp="1"/>
          </p:cNvSpPr>
          <p:nvPr>
            <p:ph idx="1"/>
          </p:nvPr>
        </p:nvSpPr>
        <p:spPr>
          <a:xfrm>
            <a:off x="911424" y="1295401"/>
            <a:ext cx="10009112" cy="4525963"/>
          </a:xfrm>
        </p:spPr>
        <p:txBody>
          <a:bodyPr>
            <a:normAutofit/>
          </a:bodyPr>
          <a:lstStyle/>
          <a:p>
            <a:r>
              <a:rPr lang="en-US" sz="2400" dirty="0">
                <a:latin typeface="+mn-lt"/>
              </a:rPr>
              <a:t>A pool of computing services delivered over the Internet </a:t>
            </a:r>
            <a:r>
              <a:rPr lang="zh-CN" altLang="en-US" sz="2400" dirty="0">
                <a:latin typeface="+mn-lt"/>
              </a:rPr>
              <a:t> </a:t>
            </a:r>
            <a:endParaRPr lang="en-US" sz="2400" dirty="0">
              <a:latin typeface="+mn-lt"/>
            </a:endParaRPr>
          </a:p>
          <a:p>
            <a:r>
              <a:rPr lang="en-US" sz="2400" dirty="0">
                <a:latin typeface="+mn-lt"/>
              </a:rPr>
              <a:t>Available to the general public or a large industry group </a:t>
            </a:r>
            <a:r>
              <a:rPr lang="zh-CN" altLang="en-US" sz="2400" dirty="0">
                <a:latin typeface="+mn-lt"/>
              </a:rPr>
              <a:t> </a:t>
            </a:r>
            <a:endParaRPr lang="en-US" sz="2400" dirty="0">
              <a:latin typeface="+mn-lt"/>
            </a:endParaRPr>
          </a:p>
          <a:p>
            <a:pPr lvl="1"/>
            <a:endParaRPr lang="en-US" dirty="0"/>
          </a:p>
        </p:txBody>
      </p:sp>
      <p:pic>
        <p:nvPicPr>
          <p:cNvPr id="4" name="Picture 3"/>
          <p:cNvPicPr>
            <a:picLocks noChangeAspect="1"/>
          </p:cNvPicPr>
          <p:nvPr/>
        </p:nvPicPr>
        <p:blipFill>
          <a:blip r:embed="rId2"/>
          <a:stretch>
            <a:fillRect/>
          </a:stretch>
        </p:blipFill>
        <p:spPr>
          <a:xfrm>
            <a:off x="3581401" y="2493579"/>
            <a:ext cx="5514975" cy="3480184"/>
          </a:xfrm>
          <a:prstGeom prst="rect">
            <a:avLst/>
          </a:prstGeom>
        </p:spPr>
      </p:pic>
      <p:sp>
        <p:nvSpPr>
          <p:cNvPr id="5" name="Slide Number Placeholder 4">
            <a:extLst>
              <a:ext uri="{FF2B5EF4-FFF2-40B4-BE49-F238E27FC236}">
                <a16:creationId xmlns:a16="http://schemas.microsoft.com/office/drawing/2014/main" id="{CCFFE38E-D0E6-2E4C-BB44-BE1F7C0E95B2}"/>
              </a:ext>
            </a:extLst>
          </p:cNvPr>
          <p:cNvSpPr>
            <a:spLocks noGrp="1"/>
          </p:cNvSpPr>
          <p:nvPr>
            <p:ph type="sldNum" sz="quarter" idx="12"/>
          </p:nvPr>
        </p:nvSpPr>
        <p:spPr/>
        <p:txBody>
          <a:bodyPr/>
          <a:lstStyle/>
          <a:p>
            <a:fld id="{6481B913-EAD0-402A-A251-B09692125ACF}" type="slidenum">
              <a:rPr lang="zh-CN" altLang="en-US" smtClean="0"/>
              <a:t>27</a:t>
            </a:fld>
            <a:endParaRPr lang="zh-CN" altLang="en-US" dirty="0"/>
          </a:p>
        </p:txBody>
      </p:sp>
    </p:spTree>
    <p:extLst>
      <p:ext uri="{BB962C8B-B14F-4D97-AF65-F5344CB8AC3E}">
        <p14:creationId xmlns:p14="http://schemas.microsoft.com/office/powerpoint/2010/main" val="13302847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9496" y="365125"/>
            <a:ext cx="9794304" cy="1325563"/>
          </a:xfrm>
        </p:spPr>
        <p:txBody>
          <a:bodyPr>
            <a:normAutofit/>
          </a:bodyPr>
          <a:lstStyle/>
          <a:p>
            <a:r>
              <a:rPr lang="en-US" dirty="0">
                <a:solidFill>
                  <a:srgbClr val="FF0000"/>
                </a:solidFill>
              </a:rPr>
              <a:t>Public Cloud Features  </a:t>
            </a:r>
          </a:p>
        </p:txBody>
      </p:sp>
      <p:sp>
        <p:nvSpPr>
          <p:cNvPr id="3" name="Content Placeholder 2"/>
          <p:cNvSpPr>
            <a:spLocks noGrp="1"/>
          </p:cNvSpPr>
          <p:nvPr>
            <p:ph idx="1"/>
          </p:nvPr>
        </p:nvSpPr>
        <p:spPr/>
        <p:txBody>
          <a:bodyPr>
            <a:normAutofit/>
          </a:bodyPr>
          <a:lstStyle/>
          <a:p>
            <a:r>
              <a:rPr lang="en-US" dirty="0">
                <a:latin typeface="+mn-lt"/>
              </a:rPr>
              <a:t>Most common </a:t>
            </a:r>
            <a:r>
              <a:rPr lang="zh-CN" altLang="en-US" dirty="0">
                <a:latin typeface="+mn-lt"/>
              </a:rPr>
              <a:t> </a:t>
            </a:r>
            <a:endParaRPr lang="en-US" dirty="0">
              <a:latin typeface="+mn-lt"/>
            </a:endParaRPr>
          </a:p>
          <a:p>
            <a:pPr lvl="1"/>
            <a:r>
              <a:rPr lang="en-US" dirty="0">
                <a:latin typeface="+mn-lt"/>
              </a:rPr>
              <a:t>Owned by a public cloud provider selling cloud services </a:t>
            </a:r>
            <a:r>
              <a:rPr lang="en-US" altLang="zh-CN" dirty="0">
                <a:latin typeface="+mn-lt"/>
              </a:rPr>
              <a:t> </a:t>
            </a:r>
            <a:endParaRPr lang="en-US" dirty="0">
              <a:latin typeface="+mn-lt"/>
            </a:endParaRPr>
          </a:p>
          <a:p>
            <a:pPr lvl="1"/>
            <a:r>
              <a:rPr lang="en-US" dirty="0">
                <a:latin typeface="+mn-lt"/>
              </a:rPr>
              <a:t>Offered by a vendor, who typically uses a “pay as you go” or “metered service” model </a:t>
            </a:r>
            <a:r>
              <a:rPr lang="zh-CN" altLang="en-US" dirty="0">
                <a:latin typeface="+mn-lt"/>
              </a:rPr>
              <a:t> </a:t>
            </a:r>
            <a:endParaRPr lang="en-US" dirty="0">
              <a:latin typeface="+mn-lt"/>
            </a:endParaRPr>
          </a:p>
          <a:p>
            <a:r>
              <a:rPr lang="en-US" dirty="0">
                <a:latin typeface="+mn-lt"/>
              </a:rPr>
              <a:t>Advantages </a:t>
            </a:r>
            <a:r>
              <a:rPr lang="en-US" altLang="zh-CN" dirty="0">
                <a:latin typeface="+mn-lt"/>
              </a:rPr>
              <a:t> </a:t>
            </a:r>
            <a:endParaRPr lang="en-US" dirty="0">
              <a:latin typeface="+mn-lt"/>
            </a:endParaRPr>
          </a:p>
          <a:p>
            <a:pPr lvl="1"/>
            <a:r>
              <a:rPr lang="en-US" dirty="0">
                <a:latin typeface="+mn-lt"/>
              </a:rPr>
              <a:t>Pay for resources you consume </a:t>
            </a:r>
            <a:r>
              <a:rPr lang="zh-CN" altLang="en-US" dirty="0">
                <a:latin typeface="+mn-lt"/>
              </a:rPr>
              <a:t> </a:t>
            </a:r>
            <a:endParaRPr lang="en-US" dirty="0">
              <a:latin typeface="+mn-lt"/>
            </a:endParaRPr>
          </a:p>
          <a:p>
            <a:pPr lvl="1"/>
            <a:r>
              <a:rPr lang="en-US" dirty="0">
                <a:latin typeface="+mn-lt"/>
              </a:rPr>
              <a:t>Quick deployment  </a:t>
            </a:r>
            <a:r>
              <a:rPr lang="zh-CN" altLang="en-US" dirty="0">
                <a:latin typeface="+mn-lt"/>
              </a:rPr>
              <a:t> </a:t>
            </a:r>
            <a:endParaRPr lang="en-US" dirty="0">
              <a:latin typeface="+mn-lt"/>
            </a:endParaRPr>
          </a:p>
          <a:p>
            <a:pPr lvl="1"/>
            <a:r>
              <a:rPr lang="en-US" dirty="0">
                <a:latin typeface="+mn-lt"/>
              </a:rPr>
              <a:t>Capacity scaling </a:t>
            </a:r>
            <a:r>
              <a:rPr lang="en-US" altLang="zh-CN" dirty="0">
                <a:latin typeface="+mn-lt"/>
              </a:rPr>
              <a:t> </a:t>
            </a:r>
            <a:endParaRPr lang="en-US" dirty="0">
              <a:latin typeface="+mn-lt"/>
            </a:endParaRPr>
          </a:p>
          <a:p>
            <a:pPr lvl="1"/>
            <a:r>
              <a:rPr lang="en-US" dirty="0">
                <a:latin typeface="+mn-lt"/>
              </a:rPr>
              <a:t>All services are delivered with consistent availability, resiliency, security, and manageability </a:t>
            </a:r>
            <a:r>
              <a:rPr lang="zh-CN" altLang="en-US" dirty="0">
                <a:latin typeface="+mn-lt"/>
              </a:rPr>
              <a:t> </a:t>
            </a:r>
            <a:endParaRPr lang="en-US" dirty="0">
              <a:latin typeface="+mn-lt"/>
            </a:endParaRPr>
          </a:p>
        </p:txBody>
      </p:sp>
      <p:sp>
        <p:nvSpPr>
          <p:cNvPr id="4" name="Slide Number Placeholder 3">
            <a:extLst>
              <a:ext uri="{FF2B5EF4-FFF2-40B4-BE49-F238E27FC236}">
                <a16:creationId xmlns:a16="http://schemas.microsoft.com/office/drawing/2014/main" id="{97EFAA39-6BBA-364E-9FD4-8D7D2692B5B4}"/>
              </a:ext>
            </a:extLst>
          </p:cNvPr>
          <p:cNvSpPr>
            <a:spLocks noGrp="1"/>
          </p:cNvSpPr>
          <p:nvPr>
            <p:ph type="sldNum" sz="quarter" idx="12"/>
          </p:nvPr>
        </p:nvSpPr>
        <p:spPr/>
        <p:txBody>
          <a:bodyPr/>
          <a:lstStyle/>
          <a:p>
            <a:fld id="{6481B913-EAD0-402A-A251-B09692125ACF}" type="slidenum">
              <a:rPr lang="zh-CN" altLang="en-US" smtClean="0"/>
              <a:t>28</a:t>
            </a:fld>
            <a:endParaRPr lang="zh-CN" altLang="en-US" dirty="0"/>
          </a:p>
        </p:txBody>
      </p:sp>
    </p:spTree>
    <p:extLst>
      <p:ext uri="{BB962C8B-B14F-4D97-AF65-F5344CB8AC3E}">
        <p14:creationId xmlns:p14="http://schemas.microsoft.com/office/powerpoint/2010/main" val="35033580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544" y="836712"/>
            <a:ext cx="8229600" cy="715962"/>
          </a:xfrm>
        </p:spPr>
        <p:txBody>
          <a:bodyPr>
            <a:normAutofit/>
          </a:bodyPr>
          <a:lstStyle/>
          <a:p>
            <a:r>
              <a:rPr lang="en-US" dirty="0">
                <a:solidFill>
                  <a:srgbClr val="FF0000"/>
                </a:solidFill>
              </a:rPr>
              <a:t>Community Cloud  </a:t>
            </a:r>
          </a:p>
        </p:txBody>
      </p:sp>
      <p:sp>
        <p:nvSpPr>
          <p:cNvPr id="3" name="Content Placeholder 2"/>
          <p:cNvSpPr>
            <a:spLocks noGrp="1"/>
          </p:cNvSpPr>
          <p:nvPr>
            <p:ph idx="1"/>
          </p:nvPr>
        </p:nvSpPr>
        <p:spPr>
          <a:xfrm>
            <a:off x="623392" y="1916832"/>
            <a:ext cx="4032448" cy="4320480"/>
          </a:xfrm>
        </p:spPr>
        <p:txBody>
          <a:bodyPr>
            <a:normAutofit lnSpcReduction="10000"/>
          </a:bodyPr>
          <a:lstStyle/>
          <a:p>
            <a:pPr lvl="1"/>
            <a:r>
              <a:rPr lang="en-US" dirty="0">
                <a:latin typeface="+mn-lt"/>
              </a:rPr>
              <a:t>Shared/owned by several organizations </a:t>
            </a:r>
            <a:r>
              <a:rPr lang="zh-CN" altLang="en-US" dirty="0">
                <a:latin typeface="+mn-lt"/>
              </a:rPr>
              <a:t> </a:t>
            </a:r>
            <a:endParaRPr lang="en-US" dirty="0">
              <a:latin typeface="+mn-lt"/>
            </a:endParaRPr>
          </a:p>
          <a:p>
            <a:pPr lvl="1"/>
            <a:r>
              <a:rPr lang="en-US" dirty="0">
                <a:latin typeface="+mn-lt"/>
              </a:rPr>
              <a:t>Supports a specific community that has shared concerns  </a:t>
            </a:r>
          </a:p>
          <a:p>
            <a:pPr lvl="2"/>
            <a:r>
              <a:rPr lang="en-US" dirty="0">
                <a:latin typeface="+mn-lt"/>
              </a:rPr>
              <a:t> mission, security requirements, policy, and compliance considerations</a:t>
            </a:r>
          </a:p>
          <a:p>
            <a:pPr lvl="1"/>
            <a:r>
              <a:rPr lang="en-US" dirty="0">
                <a:latin typeface="+mn-lt"/>
              </a:rPr>
              <a:t>May be managed by the organizations or a third party and may exist on premise or off premise </a:t>
            </a:r>
            <a:r>
              <a:rPr lang="en-US" altLang="zh-CN" dirty="0">
                <a:latin typeface="+mn-lt"/>
              </a:rPr>
              <a:t> </a:t>
            </a:r>
            <a:endParaRPr lang="en-US" dirty="0">
              <a:latin typeface="+mn-lt"/>
            </a:endParaRPr>
          </a:p>
          <a:p>
            <a:pPr lvl="1"/>
            <a:endParaRPr lang="en-US" dirty="0"/>
          </a:p>
        </p:txBody>
      </p:sp>
      <p:pic>
        <p:nvPicPr>
          <p:cNvPr id="4" name="Picture 3"/>
          <p:cNvPicPr>
            <a:picLocks noChangeAspect="1"/>
          </p:cNvPicPr>
          <p:nvPr/>
        </p:nvPicPr>
        <p:blipFill>
          <a:blip r:embed="rId2"/>
          <a:stretch>
            <a:fillRect/>
          </a:stretch>
        </p:blipFill>
        <p:spPr>
          <a:xfrm>
            <a:off x="5303912" y="1700808"/>
            <a:ext cx="6474513" cy="3731075"/>
          </a:xfrm>
          <a:prstGeom prst="rect">
            <a:avLst/>
          </a:prstGeom>
        </p:spPr>
      </p:pic>
      <p:sp>
        <p:nvSpPr>
          <p:cNvPr id="5" name="Slide Number Placeholder 4">
            <a:extLst>
              <a:ext uri="{FF2B5EF4-FFF2-40B4-BE49-F238E27FC236}">
                <a16:creationId xmlns:a16="http://schemas.microsoft.com/office/drawing/2014/main" id="{2D6BED35-04C6-E843-AB20-04791E8D41AA}"/>
              </a:ext>
            </a:extLst>
          </p:cNvPr>
          <p:cNvSpPr>
            <a:spLocks noGrp="1"/>
          </p:cNvSpPr>
          <p:nvPr>
            <p:ph type="sldNum" sz="quarter" idx="12"/>
          </p:nvPr>
        </p:nvSpPr>
        <p:spPr/>
        <p:txBody>
          <a:bodyPr/>
          <a:lstStyle/>
          <a:p>
            <a:fld id="{6481B913-EAD0-402A-A251-B09692125ACF}" type="slidenum">
              <a:rPr lang="zh-CN" altLang="en-US" smtClean="0"/>
              <a:t>29</a:t>
            </a:fld>
            <a:endParaRPr lang="zh-CN" altLang="en-US" dirty="0"/>
          </a:p>
        </p:txBody>
      </p:sp>
    </p:spTree>
    <p:extLst>
      <p:ext uri="{BB962C8B-B14F-4D97-AF65-F5344CB8AC3E}">
        <p14:creationId xmlns:p14="http://schemas.microsoft.com/office/powerpoint/2010/main" val="1429980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11624" y="350839"/>
            <a:ext cx="7571184" cy="639762"/>
          </a:xfrm>
        </p:spPr>
        <p:txBody>
          <a:bodyPr>
            <a:normAutofit fontScale="90000"/>
          </a:bodyPr>
          <a:lstStyle/>
          <a:p>
            <a:r>
              <a:rPr lang="en-US" dirty="0">
                <a:solidFill>
                  <a:srgbClr val="FF0000"/>
                </a:solidFill>
              </a:rPr>
              <a:t>Delivery Models/ Service Levels </a:t>
            </a:r>
          </a:p>
        </p:txBody>
      </p:sp>
      <p:sp>
        <p:nvSpPr>
          <p:cNvPr id="3" name="Content Placeholder 2"/>
          <p:cNvSpPr>
            <a:spLocks noGrp="1"/>
          </p:cNvSpPr>
          <p:nvPr>
            <p:ph idx="1"/>
          </p:nvPr>
        </p:nvSpPr>
        <p:spPr>
          <a:xfrm>
            <a:off x="695400" y="1196752"/>
            <a:ext cx="9793088" cy="5135563"/>
          </a:xfrm>
        </p:spPr>
        <p:txBody>
          <a:bodyPr>
            <a:normAutofit fontScale="92500"/>
          </a:bodyPr>
          <a:lstStyle/>
          <a:p>
            <a:r>
              <a:rPr lang="en-US" dirty="0">
                <a:solidFill>
                  <a:srgbClr val="0070C0"/>
                </a:solidFill>
                <a:latin typeface="+mn-lt"/>
              </a:rPr>
              <a:t>Software as a Service (</a:t>
            </a:r>
            <a:r>
              <a:rPr lang="en-US" dirty="0" err="1">
                <a:solidFill>
                  <a:srgbClr val="0070C0"/>
                </a:solidFill>
                <a:latin typeface="+mn-lt"/>
              </a:rPr>
              <a:t>SaaS</a:t>
            </a:r>
            <a:r>
              <a:rPr lang="en-US" dirty="0">
                <a:solidFill>
                  <a:srgbClr val="0070C0"/>
                </a:solidFill>
                <a:latin typeface="+mn-lt"/>
              </a:rPr>
              <a:t>)</a:t>
            </a:r>
          </a:p>
          <a:p>
            <a:pPr lvl="1"/>
            <a:r>
              <a:rPr lang="en-US" dirty="0">
                <a:latin typeface="+mn-lt"/>
              </a:rPr>
              <a:t>Can access software through cloud client</a:t>
            </a:r>
          </a:p>
          <a:p>
            <a:pPr lvl="1"/>
            <a:r>
              <a:rPr lang="en-US" dirty="0">
                <a:latin typeface="+mn-lt"/>
              </a:rPr>
              <a:t>Instant access, pay as use/subscription</a:t>
            </a:r>
          </a:p>
          <a:p>
            <a:pPr lvl="1"/>
            <a:r>
              <a:rPr lang="en-US" dirty="0">
                <a:latin typeface="+mn-lt"/>
              </a:rPr>
              <a:t>Microsoft office 365 – edit/save files on the cloud</a:t>
            </a:r>
          </a:p>
          <a:p>
            <a:r>
              <a:rPr lang="en-US" dirty="0">
                <a:solidFill>
                  <a:srgbClr val="00B050"/>
                </a:solidFill>
                <a:latin typeface="+mn-lt"/>
              </a:rPr>
              <a:t>Platform as a Service (</a:t>
            </a:r>
            <a:r>
              <a:rPr lang="en-US" dirty="0" err="1">
                <a:solidFill>
                  <a:srgbClr val="00B050"/>
                </a:solidFill>
                <a:latin typeface="+mn-lt"/>
              </a:rPr>
              <a:t>PaaS</a:t>
            </a:r>
            <a:r>
              <a:rPr lang="en-US" dirty="0">
                <a:solidFill>
                  <a:srgbClr val="00B050"/>
                </a:solidFill>
                <a:latin typeface="+mn-lt"/>
              </a:rPr>
              <a:t>)</a:t>
            </a:r>
          </a:p>
          <a:p>
            <a:pPr lvl="1"/>
            <a:r>
              <a:rPr lang="en-US" dirty="0">
                <a:latin typeface="+mn-lt"/>
              </a:rPr>
              <a:t>Full computing platform with OS provided</a:t>
            </a:r>
          </a:p>
          <a:p>
            <a:pPr lvl="1"/>
            <a:r>
              <a:rPr lang="en-US" dirty="0">
                <a:latin typeface="+mn-lt"/>
              </a:rPr>
              <a:t>Develop apps without worrying about setting up servers etc.</a:t>
            </a:r>
          </a:p>
          <a:p>
            <a:pPr lvl="1"/>
            <a:r>
              <a:rPr lang="en-US" dirty="0">
                <a:latin typeface="+mn-lt"/>
              </a:rPr>
              <a:t>Access to tools/libraries from the provider</a:t>
            </a:r>
          </a:p>
          <a:p>
            <a:pPr lvl="1"/>
            <a:r>
              <a:rPr lang="en-US" dirty="0">
                <a:latin typeface="+mn-lt"/>
              </a:rPr>
              <a:t>Create/deploy software from anywhere</a:t>
            </a:r>
          </a:p>
          <a:p>
            <a:r>
              <a:rPr lang="en-US" dirty="0">
                <a:solidFill>
                  <a:schemeClr val="accent2"/>
                </a:solidFill>
                <a:latin typeface="+mn-lt"/>
              </a:rPr>
              <a:t>Infrastructure as a Service (</a:t>
            </a:r>
            <a:r>
              <a:rPr lang="en-US" dirty="0" err="1">
                <a:solidFill>
                  <a:schemeClr val="accent2"/>
                </a:solidFill>
                <a:latin typeface="+mn-lt"/>
              </a:rPr>
              <a:t>IaaS</a:t>
            </a:r>
            <a:r>
              <a:rPr lang="en-US" dirty="0">
                <a:solidFill>
                  <a:schemeClr val="accent2"/>
                </a:solidFill>
                <a:latin typeface="+mn-lt"/>
              </a:rPr>
              <a:t>)</a:t>
            </a:r>
          </a:p>
          <a:p>
            <a:pPr lvl="1"/>
            <a:r>
              <a:rPr lang="en-US" dirty="0">
                <a:latin typeface="+mn-lt"/>
              </a:rPr>
              <a:t>Include hardware/storage/servers</a:t>
            </a:r>
          </a:p>
          <a:p>
            <a:pPr lvl="1"/>
            <a:r>
              <a:rPr lang="en-US" dirty="0">
                <a:latin typeface="+mn-lt"/>
              </a:rPr>
              <a:t>Host/maintain/secure by the company/provider</a:t>
            </a:r>
          </a:p>
          <a:p>
            <a:pPr lvl="1"/>
            <a:r>
              <a:rPr lang="en-US" dirty="0">
                <a:latin typeface="+mn-lt"/>
              </a:rPr>
              <a:t>Examples: </a:t>
            </a:r>
            <a:r>
              <a:rPr lang="en-US" dirty="0" err="1">
                <a:latin typeface="+mn-lt"/>
              </a:rPr>
              <a:t>OnLive</a:t>
            </a:r>
            <a:r>
              <a:rPr lang="en-US" dirty="0">
                <a:latin typeface="+mn-lt"/>
              </a:rPr>
              <a:t> (rent computers to play games), Dropbox (rent storage)</a:t>
            </a:r>
          </a:p>
        </p:txBody>
      </p:sp>
      <p:pic>
        <p:nvPicPr>
          <p:cNvPr id="4" name="Picture 3"/>
          <p:cNvPicPr>
            <a:picLocks noChangeAspect="1"/>
          </p:cNvPicPr>
          <p:nvPr/>
        </p:nvPicPr>
        <p:blipFill>
          <a:blip r:embed="rId2"/>
          <a:stretch>
            <a:fillRect/>
          </a:stretch>
        </p:blipFill>
        <p:spPr>
          <a:xfrm>
            <a:off x="7752184" y="1268760"/>
            <a:ext cx="4320480" cy="3907822"/>
          </a:xfrm>
          <a:prstGeom prst="rect">
            <a:avLst/>
          </a:prstGeom>
        </p:spPr>
      </p:pic>
      <p:sp>
        <p:nvSpPr>
          <p:cNvPr id="5" name="Slide Number Placeholder 4">
            <a:extLst>
              <a:ext uri="{FF2B5EF4-FFF2-40B4-BE49-F238E27FC236}">
                <a16:creationId xmlns:a16="http://schemas.microsoft.com/office/drawing/2014/main" id="{000160E5-AFE6-414B-B55D-A897E5FA15FC}"/>
              </a:ext>
            </a:extLst>
          </p:cNvPr>
          <p:cNvSpPr>
            <a:spLocks noGrp="1"/>
          </p:cNvSpPr>
          <p:nvPr>
            <p:ph type="sldNum" sz="quarter" idx="12"/>
          </p:nvPr>
        </p:nvSpPr>
        <p:spPr/>
        <p:txBody>
          <a:bodyPr/>
          <a:lstStyle/>
          <a:p>
            <a:fld id="{6481B913-EAD0-402A-A251-B09692125ACF}" type="slidenum">
              <a:rPr lang="zh-CN" altLang="en-US" smtClean="0"/>
              <a:t>3</a:t>
            </a:fld>
            <a:endParaRPr lang="zh-CN" altLang="en-US" dirty="0"/>
          </a:p>
        </p:txBody>
      </p:sp>
    </p:spTree>
    <p:extLst>
      <p:ext uri="{BB962C8B-B14F-4D97-AF65-F5344CB8AC3E}">
        <p14:creationId xmlns:p14="http://schemas.microsoft.com/office/powerpoint/2010/main" val="13620361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81200" y="365125"/>
            <a:ext cx="9372600" cy="1325563"/>
          </a:xfrm>
        </p:spPr>
        <p:txBody>
          <a:bodyPr/>
          <a:lstStyle/>
          <a:p>
            <a:r>
              <a:rPr lang="en-US" dirty="0">
                <a:solidFill>
                  <a:srgbClr val="FF0000"/>
                </a:solidFill>
              </a:rPr>
              <a:t>Private Cloud </a:t>
            </a:r>
            <a:r>
              <a:rPr lang="zh-CN" altLang="en-US" dirty="0">
                <a:solidFill>
                  <a:srgbClr val="FF0000"/>
                </a:solidFill>
              </a:rPr>
              <a:t> </a:t>
            </a:r>
            <a:endParaRPr lang="en-US" dirty="0">
              <a:solidFill>
                <a:srgbClr val="FF0000"/>
              </a:solidFill>
            </a:endParaRPr>
          </a:p>
        </p:txBody>
      </p:sp>
      <p:sp>
        <p:nvSpPr>
          <p:cNvPr id="3" name="Content Placeholder 2"/>
          <p:cNvSpPr>
            <a:spLocks noGrp="1"/>
          </p:cNvSpPr>
          <p:nvPr>
            <p:ph idx="1"/>
          </p:nvPr>
        </p:nvSpPr>
        <p:spPr>
          <a:xfrm>
            <a:off x="767408" y="1484785"/>
            <a:ext cx="5364596" cy="4680520"/>
          </a:xfrm>
        </p:spPr>
        <p:txBody>
          <a:bodyPr>
            <a:normAutofit/>
          </a:bodyPr>
          <a:lstStyle/>
          <a:p>
            <a:pPr lvl="1"/>
            <a:r>
              <a:rPr lang="en-US" dirty="0">
                <a:latin typeface="+mn-lt"/>
              </a:rPr>
              <a:t>Computing resources/services </a:t>
            </a:r>
            <a:r>
              <a:rPr lang="en-US" dirty="0" err="1">
                <a:latin typeface="+mn-lt"/>
              </a:rPr>
              <a:t>architectured</a:t>
            </a:r>
            <a:r>
              <a:rPr lang="en-US" dirty="0">
                <a:latin typeface="+mn-lt"/>
              </a:rPr>
              <a:t>/operated solely for an organization </a:t>
            </a:r>
            <a:r>
              <a:rPr lang="zh-CN" altLang="en-US" dirty="0">
                <a:latin typeface="+mn-lt"/>
              </a:rPr>
              <a:t> </a:t>
            </a:r>
            <a:endParaRPr lang="en-US" altLang="zh-CN" dirty="0">
              <a:latin typeface="+mn-lt"/>
            </a:endParaRPr>
          </a:p>
          <a:p>
            <a:pPr lvl="1"/>
            <a:r>
              <a:rPr lang="en-US" dirty="0">
                <a:latin typeface="+mn-lt"/>
              </a:rPr>
              <a:t>Typically owned by the organization  </a:t>
            </a:r>
          </a:p>
          <a:p>
            <a:pPr lvl="2"/>
            <a:r>
              <a:rPr lang="en-US" dirty="0">
                <a:latin typeface="+mn-lt"/>
              </a:rPr>
              <a:t>Virtual private cloud (also dedicated cloud or hosted cloud)</a:t>
            </a:r>
          </a:p>
          <a:p>
            <a:pPr lvl="3"/>
            <a:r>
              <a:rPr lang="en-US" dirty="0">
                <a:latin typeface="+mn-lt"/>
              </a:rPr>
              <a:t>Hosted and managed by public cloud provider and made available to a (specific) organization </a:t>
            </a:r>
          </a:p>
          <a:p>
            <a:pPr lvl="1"/>
            <a:r>
              <a:rPr lang="en-US" dirty="0">
                <a:latin typeface="+mn-lt"/>
              </a:rPr>
              <a:t>Built onsite or hosted off premise </a:t>
            </a:r>
            <a:r>
              <a:rPr lang="zh-CN" altLang="en-US" dirty="0">
                <a:latin typeface="+mn-lt"/>
              </a:rPr>
              <a:t> </a:t>
            </a:r>
            <a:endParaRPr lang="en-US" dirty="0">
              <a:latin typeface="+mn-lt"/>
            </a:endParaRPr>
          </a:p>
          <a:p>
            <a:pPr lvl="1"/>
            <a:r>
              <a:rPr lang="en-US" dirty="0">
                <a:latin typeface="+mn-lt"/>
              </a:rPr>
              <a:t>Managed by itself or third party </a:t>
            </a:r>
            <a:r>
              <a:rPr lang="zh-CN" altLang="en-US" dirty="0">
                <a:latin typeface="+mn-lt"/>
              </a:rPr>
              <a:t> </a:t>
            </a:r>
            <a:endParaRPr lang="en-US" dirty="0">
              <a:latin typeface="+mn-lt"/>
            </a:endParaRPr>
          </a:p>
          <a:p>
            <a:pPr lvl="1"/>
            <a:r>
              <a:rPr lang="en-US" dirty="0">
                <a:latin typeface="+mn-lt"/>
              </a:rPr>
              <a:t>Full control and safe </a:t>
            </a:r>
            <a:r>
              <a:rPr lang="zh-CN" altLang="en-US" dirty="0">
                <a:latin typeface="+mn-lt"/>
              </a:rPr>
              <a:t> </a:t>
            </a:r>
            <a:endParaRPr lang="en-US" dirty="0">
              <a:latin typeface="+mn-lt"/>
            </a:endParaRPr>
          </a:p>
          <a:p>
            <a:pPr lvl="1"/>
            <a:endParaRPr lang="en-US" dirty="0"/>
          </a:p>
        </p:txBody>
      </p:sp>
      <p:pic>
        <p:nvPicPr>
          <p:cNvPr id="4" name="Picture 3"/>
          <p:cNvPicPr>
            <a:picLocks noChangeAspect="1"/>
          </p:cNvPicPr>
          <p:nvPr/>
        </p:nvPicPr>
        <p:blipFill>
          <a:blip r:embed="rId2"/>
          <a:stretch>
            <a:fillRect/>
          </a:stretch>
        </p:blipFill>
        <p:spPr>
          <a:xfrm>
            <a:off x="5975513" y="1412776"/>
            <a:ext cx="6212362" cy="4456562"/>
          </a:xfrm>
          <a:prstGeom prst="rect">
            <a:avLst/>
          </a:prstGeom>
        </p:spPr>
      </p:pic>
      <p:sp>
        <p:nvSpPr>
          <p:cNvPr id="5" name="Slide Number Placeholder 4">
            <a:extLst>
              <a:ext uri="{FF2B5EF4-FFF2-40B4-BE49-F238E27FC236}">
                <a16:creationId xmlns:a16="http://schemas.microsoft.com/office/drawing/2014/main" id="{D7B6B630-CBDD-7049-A45E-A05D2525AC99}"/>
              </a:ext>
            </a:extLst>
          </p:cNvPr>
          <p:cNvSpPr>
            <a:spLocks noGrp="1"/>
          </p:cNvSpPr>
          <p:nvPr>
            <p:ph type="sldNum" sz="quarter" idx="12"/>
          </p:nvPr>
        </p:nvSpPr>
        <p:spPr/>
        <p:txBody>
          <a:bodyPr/>
          <a:lstStyle/>
          <a:p>
            <a:fld id="{6481B913-EAD0-402A-A251-B09692125ACF}" type="slidenum">
              <a:rPr lang="zh-CN" altLang="en-US" smtClean="0"/>
              <a:t>30</a:t>
            </a:fld>
            <a:endParaRPr lang="zh-CN" altLang="en-US" dirty="0"/>
          </a:p>
        </p:txBody>
      </p:sp>
    </p:spTree>
    <p:extLst>
      <p:ext uri="{BB962C8B-B14F-4D97-AF65-F5344CB8AC3E}">
        <p14:creationId xmlns:p14="http://schemas.microsoft.com/office/powerpoint/2010/main" val="5729096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79576" y="365125"/>
            <a:ext cx="9074224" cy="1325563"/>
          </a:xfrm>
        </p:spPr>
        <p:txBody>
          <a:bodyPr>
            <a:normAutofit/>
          </a:bodyPr>
          <a:lstStyle/>
          <a:p>
            <a:r>
              <a:rPr lang="en-US" dirty="0">
                <a:solidFill>
                  <a:srgbClr val="FF0000"/>
                </a:solidFill>
              </a:rPr>
              <a:t>Who should use private cloud? </a:t>
            </a:r>
            <a:r>
              <a:rPr lang="zh-CN" altLang="en-US" dirty="0">
                <a:solidFill>
                  <a:srgbClr val="FF0000"/>
                </a:solidFill>
              </a:rPr>
              <a:t> </a:t>
            </a:r>
            <a:endParaRPr lang="en-US" dirty="0">
              <a:solidFill>
                <a:srgbClr val="FF0000"/>
              </a:solidFill>
            </a:endParaRPr>
          </a:p>
        </p:txBody>
      </p:sp>
      <p:sp>
        <p:nvSpPr>
          <p:cNvPr id="3" name="Content Placeholder 2"/>
          <p:cNvSpPr>
            <a:spLocks noGrp="1"/>
          </p:cNvSpPr>
          <p:nvPr>
            <p:ph idx="1"/>
          </p:nvPr>
        </p:nvSpPr>
        <p:spPr/>
        <p:txBody>
          <a:bodyPr/>
          <a:lstStyle/>
          <a:p>
            <a:r>
              <a:rPr lang="en-US" dirty="0">
                <a:latin typeface="+mn-lt"/>
              </a:rPr>
              <a:t>Examples</a:t>
            </a:r>
          </a:p>
          <a:p>
            <a:pPr lvl="1"/>
            <a:r>
              <a:rPr lang="en-US" dirty="0">
                <a:latin typeface="+mn-lt"/>
              </a:rPr>
              <a:t> banks and governments have data security issues that may preclude the use of currently available public cloud services</a:t>
            </a:r>
            <a:r>
              <a:rPr lang="en-US" dirty="0"/>
              <a:t>. </a:t>
            </a:r>
            <a:r>
              <a:rPr lang="zh-CN" altLang="en-US" dirty="0"/>
              <a:t> </a:t>
            </a:r>
            <a:endParaRPr lang="en-US" dirty="0"/>
          </a:p>
        </p:txBody>
      </p:sp>
      <p:sp>
        <p:nvSpPr>
          <p:cNvPr id="4" name="Slide Number Placeholder 3">
            <a:extLst>
              <a:ext uri="{FF2B5EF4-FFF2-40B4-BE49-F238E27FC236}">
                <a16:creationId xmlns:a16="http://schemas.microsoft.com/office/drawing/2014/main" id="{E7D2999A-2FF4-EF43-AC6F-C37C358F1C7C}"/>
              </a:ext>
            </a:extLst>
          </p:cNvPr>
          <p:cNvSpPr>
            <a:spLocks noGrp="1"/>
          </p:cNvSpPr>
          <p:nvPr>
            <p:ph type="sldNum" sz="quarter" idx="12"/>
          </p:nvPr>
        </p:nvSpPr>
        <p:spPr/>
        <p:txBody>
          <a:bodyPr/>
          <a:lstStyle/>
          <a:p>
            <a:fld id="{6481B913-EAD0-402A-A251-B09692125ACF}" type="slidenum">
              <a:rPr lang="zh-CN" altLang="en-US" smtClean="0"/>
              <a:t>31</a:t>
            </a:fld>
            <a:endParaRPr lang="zh-CN" altLang="en-US" dirty="0"/>
          </a:p>
        </p:txBody>
      </p:sp>
    </p:spTree>
    <p:extLst>
      <p:ext uri="{BB962C8B-B14F-4D97-AF65-F5344CB8AC3E}">
        <p14:creationId xmlns:p14="http://schemas.microsoft.com/office/powerpoint/2010/main" val="40379528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536" y="365125"/>
            <a:ext cx="9434264" cy="1325563"/>
          </a:xfrm>
        </p:spPr>
        <p:txBody>
          <a:bodyPr/>
          <a:lstStyle/>
          <a:p>
            <a:r>
              <a:rPr lang="en-US" dirty="0">
                <a:solidFill>
                  <a:srgbClr val="FF0000"/>
                </a:solidFill>
              </a:rPr>
              <a:t>Hybrid Cloud </a:t>
            </a:r>
            <a:r>
              <a:rPr lang="en-US" altLang="zh-CN" dirty="0">
                <a:solidFill>
                  <a:srgbClr val="FF0000"/>
                </a:solidFill>
              </a:rPr>
              <a:t> </a:t>
            </a:r>
            <a:endParaRPr lang="en-US" dirty="0">
              <a:solidFill>
                <a:srgbClr val="FF0000"/>
              </a:solidFill>
            </a:endParaRPr>
          </a:p>
        </p:txBody>
      </p:sp>
      <p:sp>
        <p:nvSpPr>
          <p:cNvPr id="3" name="Content Placeholder 2"/>
          <p:cNvSpPr>
            <a:spLocks noGrp="1"/>
          </p:cNvSpPr>
          <p:nvPr>
            <p:ph idx="1"/>
          </p:nvPr>
        </p:nvSpPr>
        <p:spPr>
          <a:xfrm>
            <a:off x="838200" y="1690688"/>
            <a:ext cx="10515600" cy="4351338"/>
          </a:xfrm>
        </p:spPr>
        <p:txBody>
          <a:bodyPr>
            <a:normAutofit/>
          </a:bodyPr>
          <a:lstStyle/>
          <a:p>
            <a:r>
              <a:rPr lang="en-US" dirty="0">
                <a:latin typeface="+mn-lt"/>
              </a:rPr>
              <a:t>A composition of two or more clouds (private, community, or public)  </a:t>
            </a:r>
            <a:r>
              <a:rPr lang="zh-CN" altLang="en-US" dirty="0">
                <a:latin typeface="+mn-lt"/>
              </a:rPr>
              <a:t> </a:t>
            </a:r>
            <a:endParaRPr lang="en-US" dirty="0">
              <a:latin typeface="+mn-lt"/>
            </a:endParaRPr>
          </a:p>
          <a:p>
            <a:pPr lvl="1"/>
            <a:r>
              <a:rPr lang="en-US" dirty="0">
                <a:latin typeface="+mn-lt"/>
              </a:rPr>
              <a:t>For example, one organization uses one cloud service on public cloud (hosting public data) and also hosts a private cloud hosting sensitive data </a:t>
            </a:r>
            <a:r>
              <a:rPr lang="zh-CN" altLang="en-US" dirty="0">
                <a:latin typeface="+mn-lt"/>
              </a:rPr>
              <a:t> </a:t>
            </a:r>
            <a:endParaRPr lang="en-US" altLang="zh-CN" dirty="0">
              <a:latin typeface="+mn-lt"/>
            </a:endParaRPr>
          </a:p>
          <a:p>
            <a:pPr lvl="2"/>
            <a:r>
              <a:rPr lang="en-US" altLang="zh-CN" dirty="0">
                <a:latin typeface="+mn-lt"/>
              </a:rPr>
              <a:t>Example: Harvard university keeps all the election data</a:t>
            </a:r>
            <a:endParaRPr lang="zh-CN" altLang="en-US" dirty="0">
              <a:latin typeface="+mn-lt"/>
            </a:endParaRPr>
          </a:p>
          <a:p>
            <a:pPr lvl="2"/>
            <a:r>
              <a:rPr lang="en-US" dirty="0">
                <a:latin typeface="+mn-lt"/>
                <a:hlinkClick r:id="rId2"/>
              </a:rPr>
              <a:t>https://guides.library.harvard.edu/c.php?g=310717&amp;p=2072692</a:t>
            </a:r>
            <a:endParaRPr lang="en-US" dirty="0">
              <a:latin typeface="+mn-lt"/>
            </a:endParaRPr>
          </a:p>
          <a:p>
            <a:pPr lvl="1"/>
            <a:endParaRPr lang="en-US" dirty="0"/>
          </a:p>
        </p:txBody>
      </p:sp>
      <p:sp>
        <p:nvSpPr>
          <p:cNvPr id="4" name="Slide Number Placeholder 3">
            <a:extLst>
              <a:ext uri="{FF2B5EF4-FFF2-40B4-BE49-F238E27FC236}">
                <a16:creationId xmlns:a16="http://schemas.microsoft.com/office/drawing/2014/main" id="{36BCBB02-22F0-C94D-8994-3E61836142DE}"/>
              </a:ext>
            </a:extLst>
          </p:cNvPr>
          <p:cNvSpPr>
            <a:spLocks noGrp="1"/>
          </p:cNvSpPr>
          <p:nvPr>
            <p:ph type="sldNum" sz="quarter" idx="12"/>
          </p:nvPr>
        </p:nvSpPr>
        <p:spPr/>
        <p:txBody>
          <a:bodyPr/>
          <a:lstStyle/>
          <a:p>
            <a:fld id="{6481B913-EAD0-402A-A251-B09692125ACF}" type="slidenum">
              <a:rPr lang="zh-CN" altLang="en-US" smtClean="0"/>
              <a:t>32</a:t>
            </a:fld>
            <a:endParaRPr lang="zh-CN" altLang="en-US" dirty="0"/>
          </a:p>
        </p:txBody>
      </p:sp>
    </p:spTree>
    <p:extLst>
      <p:ext uri="{BB962C8B-B14F-4D97-AF65-F5344CB8AC3E}">
        <p14:creationId xmlns:p14="http://schemas.microsoft.com/office/powerpoint/2010/main" val="394391947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35560" y="365125"/>
            <a:ext cx="9218240" cy="1325563"/>
          </a:xfrm>
        </p:spPr>
        <p:txBody>
          <a:bodyPr>
            <a:normAutofit/>
          </a:bodyPr>
          <a:lstStyle/>
          <a:p>
            <a:r>
              <a:rPr lang="en-US" altLang="zh-CN" dirty="0">
                <a:solidFill>
                  <a:srgbClr val="FF0000"/>
                </a:solidFill>
              </a:rPr>
              <a:t>Hybrid Cloud Features  </a:t>
            </a:r>
            <a:endParaRPr lang="en-US" dirty="0">
              <a:solidFill>
                <a:srgbClr val="FF0000"/>
              </a:solidFill>
            </a:endParaRPr>
          </a:p>
        </p:txBody>
      </p:sp>
      <p:sp>
        <p:nvSpPr>
          <p:cNvPr id="3" name="Content Placeholder 2"/>
          <p:cNvSpPr>
            <a:spLocks noGrp="1"/>
          </p:cNvSpPr>
          <p:nvPr>
            <p:ph idx="1"/>
          </p:nvPr>
        </p:nvSpPr>
        <p:spPr/>
        <p:txBody>
          <a:bodyPr>
            <a:normAutofit/>
          </a:bodyPr>
          <a:lstStyle/>
          <a:p>
            <a:r>
              <a:rPr lang="en-US" dirty="0">
                <a:latin typeface="+mn-lt"/>
              </a:rPr>
              <a:t>Remain unique entities but are bound together by standardized or proprietary technology  </a:t>
            </a:r>
            <a:r>
              <a:rPr lang="zh-CN" altLang="en-US" dirty="0">
                <a:latin typeface="+mn-lt"/>
              </a:rPr>
              <a:t> </a:t>
            </a:r>
            <a:endParaRPr lang="en-US" dirty="0">
              <a:latin typeface="+mn-lt"/>
            </a:endParaRPr>
          </a:p>
          <a:p>
            <a:r>
              <a:rPr lang="en-US" dirty="0">
                <a:latin typeface="+mn-lt"/>
              </a:rPr>
              <a:t>Private for important information, public if unnecessary </a:t>
            </a:r>
            <a:r>
              <a:rPr lang="zh-CN" altLang="en-US" dirty="0">
                <a:latin typeface="+mn-lt"/>
              </a:rPr>
              <a:t> </a:t>
            </a:r>
            <a:endParaRPr lang="en-US" dirty="0">
              <a:latin typeface="+mn-lt"/>
            </a:endParaRPr>
          </a:p>
          <a:p>
            <a:r>
              <a:rPr lang="en-US" dirty="0">
                <a:latin typeface="+mn-lt"/>
              </a:rPr>
              <a:t>Enables data and application portability  </a:t>
            </a:r>
          </a:p>
          <a:p>
            <a:pPr lvl="1"/>
            <a:r>
              <a:rPr lang="en-US" dirty="0">
                <a:latin typeface="+mn-lt"/>
              </a:rPr>
              <a:t>e.g., cloud bursting for load balancing between clouds  </a:t>
            </a:r>
          </a:p>
          <a:p>
            <a:endParaRPr lang="en-US" dirty="0"/>
          </a:p>
          <a:p>
            <a:endParaRPr lang="en-US" dirty="0"/>
          </a:p>
        </p:txBody>
      </p:sp>
      <p:sp>
        <p:nvSpPr>
          <p:cNvPr id="4" name="Slide Number Placeholder 3">
            <a:extLst>
              <a:ext uri="{FF2B5EF4-FFF2-40B4-BE49-F238E27FC236}">
                <a16:creationId xmlns:a16="http://schemas.microsoft.com/office/drawing/2014/main" id="{57EB33D0-A2DA-2C49-970F-401FF11F1D0A}"/>
              </a:ext>
            </a:extLst>
          </p:cNvPr>
          <p:cNvSpPr>
            <a:spLocks noGrp="1"/>
          </p:cNvSpPr>
          <p:nvPr>
            <p:ph type="sldNum" sz="quarter" idx="12"/>
          </p:nvPr>
        </p:nvSpPr>
        <p:spPr/>
        <p:txBody>
          <a:bodyPr/>
          <a:lstStyle/>
          <a:p>
            <a:fld id="{6481B913-EAD0-402A-A251-B09692125ACF}" type="slidenum">
              <a:rPr lang="zh-CN" altLang="en-US" smtClean="0"/>
              <a:t>33</a:t>
            </a:fld>
            <a:endParaRPr lang="zh-CN" altLang="en-US" dirty="0"/>
          </a:p>
        </p:txBody>
      </p:sp>
    </p:spTree>
    <p:extLst>
      <p:ext uri="{BB962C8B-B14F-4D97-AF65-F5344CB8AC3E}">
        <p14:creationId xmlns:p14="http://schemas.microsoft.com/office/powerpoint/2010/main" val="41856558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14"/>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1055440" y="980728"/>
            <a:ext cx="8032822" cy="4502261"/>
          </a:xfrm>
          <a:prstGeom prst="rect">
            <a:avLst/>
          </a:prstGeom>
          <a:noFill/>
          <a:ln>
            <a:noFill/>
          </a:ln>
        </p:spPr>
      </p:pic>
      <p:sp>
        <p:nvSpPr>
          <p:cNvPr id="2" name="Slide Number Placeholder 1">
            <a:extLst>
              <a:ext uri="{FF2B5EF4-FFF2-40B4-BE49-F238E27FC236}">
                <a16:creationId xmlns:a16="http://schemas.microsoft.com/office/drawing/2014/main" id="{A2BC6844-9F30-4C45-BB1E-4AFB2D7F7A06}"/>
              </a:ext>
            </a:extLst>
          </p:cNvPr>
          <p:cNvSpPr>
            <a:spLocks noGrp="1"/>
          </p:cNvSpPr>
          <p:nvPr>
            <p:ph type="sldNum" sz="quarter" idx="12"/>
          </p:nvPr>
        </p:nvSpPr>
        <p:spPr/>
        <p:txBody>
          <a:bodyPr/>
          <a:lstStyle/>
          <a:p>
            <a:fld id="{6481B913-EAD0-402A-A251-B09692125ACF}" type="slidenum">
              <a:rPr lang="zh-CN" altLang="en-US" smtClean="0"/>
              <a:t>34</a:t>
            </a:fld>
            <a:endParaRPr lang="zh-CN" altLang="en-US" dirty="0"/>
          </a:p>
        </p:txBody>
      </p:sp>
      <p:sp>
        <p:nvSpPr>
          <p:cNvPr id="3" name="Rectangle 2">
            <a:extLst>
              <a:ext uri="{FF2B5EF4-FFF2-40B4-BE49-F238E27FC236}">
                <a16:creationId xmlns:a16="http://schemas.microsoft.com/office/drawing/2014/main" id="{F6DF9B28-F3EF-E545-8C90-1DEF122B2B18}"/>
              </a:ext>
            </a:extLst>
          </p:cNvPr>
          <p:cNvSpPr/>
          <p:nvPr/>
        </p:nvSpPr>
        <p:spPr>
          <a:xfrm>
            <a:off x="3215680" y="5758087"/>
            <a:ext cx="2093843" cy="323165"/>
          </a:xfrm>
          <a:prstGeom prst="rect">
            <a:avLst/>
          </a:prstGeom>
        </p:spPr>
        <p:txBody>
          <a:bodyPr wrap="none">
            <a:spAutoFit/>
          </a:bodyPr>
          <a:lstStyle/>
          <a:p>
            <a:r>
              <a:rPr lang="en-US" dirty="0"/>
              <a:t>http://vigilant1.com/</a:t>
            </a:r>
          </a:p>
        </p:txBody>
      </p:sp>
      <p:sp>
        <p:nvSpPr>
          <p:cNvPr id="5" name="TextBox 4">
            <a:extLst>
              <a:ext uri="{FF2B5EF4-FFF2-40B4-BE49-F238E27FC236}">
                <a16:creationId xmlns:a16="http://schemas.microsoft.com/office/drawing/2014/main" id="{3410C7F4-B067-344A-BC1A-BD41E2FCD959}"/>
              </a:ext>
            </a:extLst>
          </p:cNvPr>
          <p:cNvSpPr txBox="1"/>
          <p:nvPr/>
        </p:nvSpPr>
        <p:spPr>
          <a:xfrm>
            <a:off x="9480376" y="2204864"/>
            <a:ext cx="2088232" cy="1569660"/>
          </a:xfrm>
          <a:prstGeom prst="rect">
            <a:avLst/>
          </a:prstGeom>
          <a:noFill/>
        </p:spPr>
        <p:txBody>
          <a:bodyPr wrap="square" rtlCol="0">
            <a:spAutoFit/>
          </a:bodyPr>
          <a:lstStyle/>
          <a:p>
            <a:r>
              <a:rPr lang="en-US" sz="1600" dirty="0">
                <a:latin typeface="+mn-lt"/>
              </a:rPr>
              <a:t>A hybrid cloud is the composition of private cloud and public cloud; it benefits from feature of both private and public clouds .</a:t>
            </a:r>
          </a:p>
        </p:txBody>
      </p:sp>
    </p:spTree>
    <p:extLst>
      <p:ext uri="{BB962C8B-B14F-4D97-AF65-F5344CB8AC3E}">
        <p14:creationId xmlns:p14="http://schemas.microsoft.com/office/powerpoint/2010/main" val="24772960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536" y="365125"/>
            <a:ext cx="9434264" cy="1325563"/>
          </a:xfrm>
        </p:spPr>
        <p:txBody>
          <a:bodyPr/>
          <a:lstStyle/>
          <a:p>
            <a:r>
              <a:rPr lang="en-US" dirty="0">
                <a:solidFill>
                  <a:srgbClr val="FF0000"/>
                </a:solidFill>
              </a:rPr>
              <a:t>Activity #4:</a:t>
            </a:r>
            <a:r>
              <a:rPr lang="en-US" dirty="0"/>
              <a:t>  </a:t>
            </a:r>
          </a:p>
        </p:txBody>
      </p:sp>
      <p:sp>
        <p:nvSpPr>
          <p:cNvPr id="3" name="Content Placeholder 2"/>
          <p:cNvSpPr>
            <a:spLocks noGrp="1"/>
          </p:cNvSpPr>
          <p:nvPr>
            <p:ph idx="1"/>
          </p:nvPr>
        </p:nvSpPr>
        <p:spPr/>
        <p:txBody>
          <a:bodyPr/>
          <a:lstStyle/>
          <a:p>
            <a:pPr marL="514350" indent="-514350">
              <a:buFont typeface="+mj-lt"/>
              <a:buAutoNum type="arabicPeriod"/>
            </a:pPr>
            <a:r>
              <a:rPr lang="en-US" dirty="0">
                <a:latin typeface="+mn-lt"/>
              </a:rPr>
              <a:t>Each of the following is a term of </a:t>
            </a:r>
            <a:r>
              <a:rPr lang="en-US" dirty="0">
                <a:solidFill>
                  <a:schemeClr val="accent2">
                    <a:lumMod val="75000"/>
                  </a:schemeClr>
                </a:solidFill>
                <a:latin typeface="+mn-lt"/>
              </a:rPr>
              <a:t>service model</a:t>
            </a:r>
            <a:r>
              <a:rPr lang="en-US" dirty="0">
                <a:latin typeface="+mn-lt"/>
              </a:rPr>
              <a:t> or </a:t>
            </a:r>
            <a:r>
              <a:rPr lang="en-US" dirty="0">
                <a:solidFill>
                  <a:srgbClr val="00B0F0"/>
                </a:solidFill>
                <a:latin typeface="+mn-lt"/>
              </a:rPr>
              <a:t>deployment model</a:t>
            </a:r>
            <a:r>
              <a:rPr lang="en-US" dirty="0">
                <a:latin typeface="+mn-lt"/>
              </a:rPr>
              <a:t>?</a:t>
            </a:r>
          </a:p>
          <a:p>
            <a:pPr marL="914400" lvl="1" indent="-457200">
              <a:buFont typeface="+mj-lt"/>
              <a:buAutoNum type="alphaLcPeriod"/>
            </a:pPr>
            <a:r>
              <a:rPr lang="en-US" dirty="0" err="1">
                <a:latin typeface="+mn-lt"/>
              </a:rPr>
              <a:t>DaaS</a:t>
            </a:r>
            <a:endParaRPr lang="en-US" dirty="0">
              <a:latin typeface="+mn-lt"/>
            </a:endParaRPr>
          </a:p>
          <a:p>
            <a:pPr marL="914400" lvl="1" indent="-457200">
              <a:buFont typeface="+mj-lt"/>
              <a:buAutoNum type="alphaLcPeriod"/>
            </a:pPr>
            <a:r>
              <a:rPr lang="en-US" dirty="0">
                <a:latin typeface="+mn-lt"/>
              </a:rPr>
              <a:t>PaaS</a:t>
            </a:r>
          </a:p>
          <a:p>
            <a:pPr marL="914400" lvl="1" indent="-457200">
              <a:buFont typeface="+mj-lt"/>
              <a:buAutoNum type="alphaLcPeriod"/>
            </a:pPr>
            <a:r>
              <a:rPr lang="en-US" dirty="0">
                <a:latin typeface="+mn-lt"/>
              </a:rPr>
              <a:t>Community</a:t>
            </a:r>
          </a:p>
          <a:p>
            <a:pPr marL="914400" lvl="1" indent="-457200">
              <a:buFont typeface="+mj-lt"/>
              <a:buAutoNum type="alphaLcPeriod"/>
            </a:pPr>
            <a:r>
              <a:rPr lang="en-US" dirty="0">
                <a:latin typeface="+mn-lt"/>
              </a:rPr>
              <a:t>Hybrid</a:t>
            </a:r>
          </a:p>
          <a:p>
            <a:pPr marL="514350" indent="-514350">
              <a:buFont typeface="+mj-lt"/>
              <a:buAutoNum type="arabicPeriod"/>
            </a:pPr>
            <a:r>
              <a:rPr lang="en-US" dirty="0">
                <a:latin typeface="+mn-lt"/>
              </a:rPr>
              <a:t>If we’d build a cloud system for all the universities in your province to use, what kind of deployment model is most proper? Why?</a:t>
            </a:r>
          </a:p>
        </p:txBody>
      </p:sp>
      <p:sp>
        <p:nvSpPr>
          <p:cNvPr id="4" name="Slide Number Placeholder 3">
            <a:extLst>
              <a:ext uri="{FF2B5EF4-FFF2-40B4-BE49-F238E27FC236}">
                <a16:creationId xmlns:a16="http://schemas.microsoft.com/office/drawing/2014/main" id="{5F1097D5-97BA-0B47-BDED-711F29983DF8}"/>
              </a:ext>
            </a:extLst>
          </p:cNvPr>
          <p:cNvSpPr>
            <a:spLocks noGrp="1"/>
          </p:cNvSpPr>
          <p:nvPr>
            <p:ph type="sldNum" sz="quarter" idx="12"/>
          </p:nvPr>
        </p:nvSpPr>
        <p:spPr/>
        <p:txBody>
          <a:bodyPr/>
          <a:lstStyle/>
          <a:p>
            <a:fld id="{6481B913-EAD0-402A-A251-B09692125ACF}" type="slidenum">
              <a:rPr lang="zh-CN" altLang="en-US" smtClean="0"/>
              <a:t>35</a:t>
            </a:fld>
            <a:endParaRPr lang="zh-CN" altLang="en-US" dirty="0"/>
          </a:p>
        </p:txBody>
      </p:sp>
    </p:spTree>
    <p:extLst>
      <p:ext uri="{BB962C8B-B14F-4D97-AF65-F5344CB8AC3E}">
        <p14:creationId xmlns:p14="http://schemas.microsoft.com/office/powerpoint/2010/main" val="26493064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9"/>
            <a:ext cx="10515600" cy="1287214"/>
          </a:xfrm>
        </p:spPr>
        <p:txBody>
          <a:bodyPr>
            <a:normAutofit fontScale="90000"/>
          </a:bodyPr>
          <a:lstStyle/>
          <a:p>
            <a:r>
              <a:rPr lang="en-US" sz="5400" dirty="0">
                <a:solidFill>
                  <a:srgbClr val="FF0000"/>
                </a:solidFill>
              </a:rPr>
              <a:t>Building your own Cloud  </a:t>
            </a:r>
            <a:br>
              <a:rPr lang="en-US" sz="5400" dirty="0">
                <a:solidFill>
                  <a:srgbClr val="FF0000"/>
                </a:solidFill>
              </a:rPr>
            </a:br>
            <a:r>
              <a:rPr lang="en-US" sz="4800" dirty="0"/>
              <a:t>(optional – FYI only)</a:t>
            </a:r>
          </a:p>
        </p:txBody>
      </p:sp>
      <p:sp>
        <p:nvSpPr>
          <p:cNvPr id="3" name="Text Placeholder 2"/>
          <p:cNvSpPr>
            <a:spLocks noGrp="1"/>
          </p:cNvSpPr>
          <p:nvPr>
            <p:ph type="body" idx="1"/>
          </p:nvPr>
        </p:nvSpPr>
        <p:spPr>
          <a:xfrm>
            <a:off x="1271464" y="3717032"/>
            <a:ext cx="10515600" cy="1500187"/>
          </a:xfrm>
        </p:spPr>
        <p:txBody>
          <a:bodyPr/>
          <a:lstStyle/>
          <a:p>
            <a:r>
              <a:rPr lang="en-US" dirty="0">
                <a:solidFill>
                  <a:schemeClr val="tx1"/>
                </a:solidFill>
                <a:latin typeface="+mn-lt"/>
              </a:rPr>
              <a:t>You may try it for fun, but tons of questions and problems will come up!</a:t>
            </a:r>
          </a:p>
        </p:txBody>
      </p:sp>
      <p:sp>
        <p:nvSpPr>
          <p:cNvPr id="4" name="Slide Number Placeholder 3">
            <a:extLst>
              <a:ext uri="{FF2B5EF4-FFF2-40B4-BE49-F238E27FC236}">
                <a16:creationId xmlns:a16="http://schemas.microsoft.com/office/drawing/2014/main" id="{BA597608-12E5-1E44-83BF-3056B0433735}"/>
              </a:ext>
            </a:extLst>
          </p:cNvPr>
          <p:cNvSpPr>
            <a:spLocks noGrp="1"/>
          </p:cNvSpPr>
          <p:nvPr>
            <p:ph type="sldNum" sz="quarter" idx="12"/>
          </p:nvPr>
        </p:nvSpPr>
        <p:spPr/>
        <p:txBody>
          <a:bodyPr/>
          <a:lstStyle/>
          <a:p>
            <a:fld id="{6481B913-EAD0-402A-A251-B09692125ACF}" type="slidenum">
              <a:rPr lang="zh-CN" altLang="en-US" smtClean="0"/>
              <a:t>36</a:t>
            </a:fld>
            <a:endParaRPr lang="zh-CN" altLang="en-US" dirty="0"/>
          </a:p>
        </p:txBody>
      </p:sp>
    </p:spTree>
    <p:extLst>
      <p:ext uri="{BB962C8B-B14F-4D97-AF65-F5344CB8AC3E}">
        <p14:creationId xmlns:p14="http://schemas.microsoft.com/office/powerpoint/2010/main" val="22384869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91544" y="548680"/>
            <a:ext cx="9362256" cy="1325563"/>
          </a:xfrm>
        </p:spPr>
        <p:txBody>
          <a:bodyPr/>
          <a:lstStyle/>
          <a:p>
            <a:r>
              <a:rPr lang="en-US" dirty="0">
                <a:solidFill>
                  <a:srgbClr val="FF0000"/>
                </a:solidFill>
              </a:rPr>
              <a:t>Building your own cloud</a:t>
            </a:r>
          </a:p>
        </p:txBody>
      </p:sp>
      <p:sp>
        <p:nvSpPr>
          <p:cNvPr id="3" name="Content Placeholder 2"/>
          <p:cNvSpPr>
            <a:spLocks noGrp="1"/>
          </p:cNvSpPr>
          <p:nvPr>
            <p:ph idx="1"/>
          </p:nvPr>
        </p:nvSpPr>
        <p:spPr>
          <a:xfrm>
            <a:off x="838200" y="2204864"/>
            <a:ext cx="10515600" cy="4351338"/>
          </a:xfrm>
        </p:spPr>
        <p:txBody>
          <a:bodyPr>
            <a:normAutofit/>
          </a:bodyPr>
          <a:lstStyle/>
          <a:p>
            <a:r>
              <a:rPr lang="en-US" dirty="0">
                <a:latin typeface="+mn-lt"/>
              </a:rPr>
              <a:t>How to build your open private cloud </a:t>
            </a:r>
          </a:p>
          <a:p>
            <a:pPr lvl="1"/>
            <a:r>
              <a:rPr lang="en-US" dirty="0">
                <a:latin typeface="+mn-lt"/>
              </a:rPr>
              <a:t>on your own hardware in your own institution?</a:t>
            </a:r>
          </a:p>
          <a:p>
            <a:pPr lvl="2"/>
            <a:r>
              <a:rPr lang="en-US" dirty="0">
                <a:latin typeface="+mn-lt"/>
              </a:rPr>
              <a:t>could also be on top of another public cloud.</a:t>
            </a:r>
          </a:p>
          <a:p>
            <a:pPr marL="600075" lvl="2" indent="0">
              <a:buNone/>
            </a:pPr>
            <a:endParaRPr lang="en-US" dirty="0">
              <a:latin typeface="+mn-lt"/>
            </a:endParaRPr>
          </a:p>
          <a:p>
            <a:r>
              <a:rPr lang="en-US" dirty="0">
                <a:latin typeface="+mn-lt"/>
              </a:rPr>
              <a:t>How to build your own software as a service (SaaS) systems that run on public clouds?</a:t>
            </a:r>
          </a:p>
          <a:p>
            <a:pPr marL="0" indent="0">
              <a:buNone/>
            </a:pPr>
            <a:r>
              <a:rPr lang="en-US" dirty="0">
                <a:latin typeface="+mn-lt"/>
              </a:rPr>
              <a:t>	</a:t>
            </a:r>
            <a:r>
              <a:rPr lang="en-US" altLang="zh-CN" dirty="0">
                <a:latin typeface="+mn-lt"/>
              </a:rPr>
              <a:t> </a:t>
            </a:r>
            <a:endParaRPr lang="en-US" sz="2100" dirty="0">
              <a:latin typeface="+mn-lt"/>
            </a:endParaRPr>
          </a:p>
        </p:txBody>
      </p:sp>
      <p:sp>
        <p:nvSpPr>
          <p:cNvPr id="4" name="Slide Number Placeholder 3">
            <a:extLst>
              <a:ext uri="{FF2B5EF4-FFF2-40B4-BE49-F238E27FC236}">
                <a16:creationId xmlns:a16="http://schemas.microsoft.com/office/drawing/2014/main" id="{F6CF3198-D908-6740-8601-9EBE508B1AAF}"/>
              </a:ext>
            </a:extLst>
          </p:cNvPr>
          <p:cNvSpPr>
            <a:spLocks noGrp="1"/>
          </p:cNvSpPr>
          <p:nvPr>
            <p:ph type="sldNum" sz="quarter" idx="12"/>
          </p:nvPr>
        </p:nvSpPr>
        <p:spPr/>
        <p:txBody>
          <a:bodyPr/>
          <a:lstStyle/>
          <a:p>
            <a:fld id="{6481B913-EAD0-402A-A251-B09692125ACF}" type="slidenum">
              <a:rPr lang="zh-CN" altLang="en-US" smtClean="0"/>
              <a:t>37</a:t>
            </a:fld>
            <a:endParaRPr lang="zh-CN" altLang="en-US" dirty="0"/>
          </a:p>
        </p:txBody>
      </p:sp>
    </p:spTree>
    <p:extLst>
      <p:ext uri="{BB962C8B-B14F-4D97-AF65-F5344CB8AC3E}">
        <p14:creationId xmlns:p14="http://schemas.microsoft.com/office/powerpoint/2010/main" val="8216344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536" y="365125"/>
            <a:ext cx="9434264" cy="1047651"/>
          </a:xfrm>
        </p:spPr>
        <p:txBody>
          <a:bodyPr/>
          <a:lstStyle/>
          <a:p>
            <a:r>
              <a:rPr lang="en-US" dirty="0">
                <a:solidFill>
                  <a:srgbClr val="FF0000"/>
                </a:solidFill>
              </a:rPr>
              <a:t>Building Private Clouds: Tools </a:t>
            </a:r>
          </a:p>
        </p:txBody>
      </p:sp>
      <p:sp>
        <p:nvSpPr>
          <p:cNvPr id="3" name="Content Placeholder 2"/>
          <p:cNvSpPr>
            <a:spLocks noGrp="1"/>
          </p:cNvSpPr>
          <p:nvPr>
            <p:ph sz="half" idx="1"/>
          </p:nvPr>
        </p:nvSpPr>
        <p:spPr>
          <a:xfrm>
            <a:off x="839416" y="1412776"/>
            <a:ext cx="5544616" cy="4764187"/>
          </a:xfrm>
        </p:spPr>
        <p:txBody>
          <a:bodyPr>
            <a:normAutofit fontScale="92500" lnSpcReduction="10000"/>
          </a:bodyPr>
          <a:lstStyle/>
          <a:p>
            <a:r>
              <a:rPr lang="en-US" dirty="0">
                <a:latin typeface="+mn-lt"/>
              </a:rPr>
              <a:t>OpenStack  </a:t>
            </a:r>
            <a:r>
              <a:rPr lang="en-US" dirty="0">
                <a:latin typeface="+mn-lt"/>
                <a:hlinkClick r:id="rId2"/>
              </a:rPr>
              <a:t>https://openstack.org</a:t>
            </a:r>
            <a:r>
              <a:rPr lang="en-US" dirty="0">
                <a:latin typeface="+mn-lt"/>
              </a:rPr>
              <a:t> </a:t>
            </a:r>
          </a:p>
          <a:p>
            <a:pPr lvl="1"/>
            <a:r>
              <a:rPr lang="en-US" dirty="0">
                <a:latin typeface="+mn-lt"/>
              </a:rPr>
              <a:t>open source project  </a:t>
            </a:r>
          </a:p>
          <a:p>
            <a:pPr lvl="1"/>
            <a:r>
              <a:rPr lang="en-US" dirty="0">
                <a:latin typeface="+mn-lt"/>
              </a:rPr>
              <a:t>for building private and public clouds  </a:t>
            </a:r>
          </a:p>
          <a:p>
            <a:r>
              <a:rPr lang="en-US" dirty="0" err="1">
                <a:latin typeface="+mn-lt"/>
              </a:rPr>
              <a:t>OpenNebula</a:t>
            </a:r>
            <a:r>
              <a:rPr lang="en-US" dirty="0">
                <a:latin typeface="+mn-lt"/>
              </a:rPr>
              <a:t> </a:t>
            </a:r>
            <a:r>
              <a:rPr lang="en-US" dirty="0">
                <a:latin typeface="+mn-lt"/>
                <a:hlinkClick r:id="rId3"/>
              </a:rPr>
              <a:t>https://opennebula.org</a:t>
            </a:r>
            <a:r>
              <a:rPr lang="en-US" dirty="0">
                <a:latin typeface="+mn-lt"/>
              </a:rPr>
              <a:t> </a:t>
            </a:r>
          </a:p>
          <a:p>
            <a:pPr lvl="1"/>
            <a:r>
              <a:rPr lang="en-US" dirty="0">
                <a:latin typeface="+mn-lt"/>
              </a:rPr>
              <a:t>Open source cloud project  </a:t>
            </a:r>
          </a:p>
          <a:p>
            <a:pPr lvl="1"/>
            <a:r>
              <a:rPr lang="en-US" dirty="0">
                <a:latin typeface="+mn-lt"/>
              </a:rPr>
              <a:t>Simplify the process for building private cloud  </a:t>
            </a:r>
          </a:p>
          <a:p>
            <a:pPr lvl="1"/>
            <a:r>
              <a:rPr lang="en-US" dirty="0">
                <a:latin typeface="+mn-lt"/>
              </a:rPr>
              <a:t>Provide a set of services integrating existing data center  </a:t>
            </a:r>
          </a:p>
          <a:p>
            <a:r>
              <a:rPr lang="en-US" dirty="0">
                <a:latin typeface="+mn-lt"/>
              </a:rPr>
              <a:t>Eucalyptus</a:t>
            </a:r>
          </a:p>
          <a:p>
            <a:pPr lvl="1"/>
            <a:r>
              <a:rPr lang="en-US" dirty="0">
                <a:latin typeface="+mn-lt"/>
              </a:rPr>
              <a:t>Open source for building private and hybrid clouds</a:t>
            </a:r>
          </a:p>
          <a:p>
            <a:pPr lvl="1"/>
            <a:r>
              <a:rPr lang="en-US" dirty="0">
                <a:latin typeface="+mn-lt"/>
              </a:rPr>
              <a:t>Compatible with Amazon AWS  </a:t>
            </a:r>
          </a:p>
          <a:p>
            <a:pPr lvl="1"/>
            <a:r>
              <a:rPr lang="en-US" dirty="0">
                <a:latin typeface="+mn-lt"/>
              </a:rPr>
              <a:t>Very popular </a:t>
            </a:r>
          </a:p>
        </p:txBody>
      </p:sp>
      <p:sp>
        <p:nvSpPr>
          <p:cNvPr id="4" name="Content Placeholder 3"/>
          <p:cNvSpPr>
            <a:spLocks noGrp="1"/>
          </p:cNvSpPr>
          <p:nvPr>
            <p:ph sz="half" idx="2"/>
          </p:nvPr>
        </p:nvSpPr>
        <p:spPr>
          <a:xfrm>
            <a:off x="6816080" y="1484784"/>
            <a:ext cx="4537720" cy="4692179"/>
          </a:xfrm>
        </p:spPr>
        <p:txBody>
          <a:bodyPr>
            <a:normAutofit fontScale="92500" lnSpcReduction="10000"/>
          </a:bodyPr>
          <a:lstStyle/>
          <a:p>
            <a:r>
              <a:rPr lang="en-US" dirty="0">
                <a:latin typeface="+mn-lt"/>
              </a:rPr>
              <a:t>Apache </a:t>
            </a:r>
            <a:r>
              <a:rPr lang="en-US" dirty="0" err="1">
                <a:latin typeface="+mn-lt"/>
              </a:rPr>
              <a:t>CloudStack</a:t>
            </a:r>
            <a:r>
              <a:rPr lang="en-US" dirty="0">
                <a:latin typeface="+mn-lt"/>
              </a:rPr>
              <a:t> </a:t>
            </a:r>
            <a:r>
              <a:rPr lang="en-US" dirty="0">
                <a:latin typeface="+mn-lt"/>
                <a:hlinkClick r:id="rId4"/>
              </a:rPr>
              <a:t>https://cloudstack.apache.org</a:t>
            </a:r>
            <a:r>
              <a:rPr lang="en-US" dirty="0">
                <a:latin typeface="+mn-lt"/>
              </a:rPr>
              <a:t> </a:t>
            </a:r>
          </a:p>
          <a:p>
            <a:r>
              <a:rPr lang="en-US" dirty="0">
                <a:latin typeface="+mn-lt"/>
              </a:rPr>
              <a:t>Azure Stack  </a:t>
            </a:r>
          </a:p>
          <a:p>
            <a:pPr lvl="1"/>
            <a:r>
              <a:rPr lang="en-US" dirty="0">
                <a:latin typeface="+mn-lt"/>
              </a:rPr>
              <a:t>Microsoft</a:t>
            </a:r>
          </a:p>
          <a:p>
            <a:r>
              <a:rPr lang="en-US" dirty="0">
                <a:latin typeface="+mn-lt"/>
              </a:rPr>
              <a:t>VMWare Cloud Foundation</a:t>
            </a:r>
          </a:p>
          <a:p>
            <a:endParaRPr lang="en-US" dirty="0"/>
          </a:p>
        </p:txBody>
      </p:sp>
      <p:sp>
        <p:nvSpPr>
          <p:cNvPr id="5" name="Slide Number Placeholder 4">
            <a:extLst>
              <a:ext uri="{FF2B5EF4-FFF2-40B4-BE49-F238E27FC236}">
                <a16:creationId xmlns:a16="http://schemas.microsoft.com/office/drawing/2014/main" id="{F1671CC9-6612-AD4B-BD29-4CA605E10CF3}"/>
              </a:ext>
            </a:extLst>
          </p:cNvPr>
          <p:cNvSpPr>
            <a:spLocks noGrp="1"/>
          </p:cNvSpPr>
          <p:nvPr>
            <p:ph type="sldNum" sz="quarter" idx="12"/>
          </p:nvPr>
        </p:nvSpPr>
        <p:spPr/>
        <p:txBody>
          <a:bodyPr/>
          <a:lstStyle/>
          <a:p>
            <a:fld id="{6481B913-EAD0-402A-A251-B09692125ACF}" type="slidenum">
              <a:rPr lang="zh-CN" altLang="en-US" smtClean="0"/>
              <a:t>38</a:t>
            </a:fld>
            <a:endParaRPr lang="zh-CN" altLang="en-US" dirty="0"/>
          </a:p>
        </p:txBody>
      </p:sp>
    </p:spTree>
    <p:extLst>
      <p:ext uri="{BB962C8B-B14F-4D97-AF65-F5344CB8AC3E}">
        <p14:creationId xmlns:p14="http://schemas.microsoft.com/office/powerpoint/2010/main" val="22756988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895601" y="685801"/>
            <a:ext cx="6683765" cy="646343"/>
          </a:xfrm>
        </p:spPr>
        <p:txBody>
          <a:bodyPr>
            <a:normAutofit fontScale="90000"/>
          </a:bodyPr>
          <a:lstStyle/>
          <a:p>
            <a:r>
              <a:rPr lang="en-US" dirty="0">
                <a:solidFill>
                  <a:srgbClr val="FF0000"/>
                </a:solidFill>
              </a:rPr>
              <a:t>Cloud IaaS Abstraction  </a:t>
            </a:r>
          </a:p>
        </p:txBody>
      </p:sp>
      <p:sp>
        <p:nvSpPr>
          <p:cNvPr id="3" name="Content Placeholder 2"/>
          <p:cNvSpPr>
            <a:spLocks noGrp="1"/>
          </p:cNvSpPr>
          <p:nvPr>
            <p:ph idx="1"/>
          </p:nvPr>
        </p:nvSpPr>
        <p:spPr>
          <a:xfrm>
            <a:off x="1919535" y="1772816"/>
            <a:ext cx="8712969" cy="3816423"/>
          </a:xfrm>
        </p:spPr>
        <p:txBody>
          <a:bodyPr>
            <a:normAutofit/>
          </a:bodyPr>
          <a:lstStyle/>
          <a:p>
            <a:r>
              <a:rPr lang="en-US" sz="2400" dirty="0">
                <a:latin typeface="+mn-lt"/>
              </a:rPr>
              <a:t>Typical for private cloud  </a:t>
            </a:r>
          </a:p>
          <a:p>
            <a:pPr lvl="1"/>
            <a:r>
              <a:rPr lang="en-US" sz="2100" dirty="0">
                <a:latin typeface="+mn-lt"/>
              </a:rPr>
              <a:t>A VM image (Linux or Window)</a:t>
            </a:r>
            <a:r>
              <a:rPr lang="zh-CN" altLang="en-US" sz="1950" dirty="0">
                <a:latin typeface="+mn-lt"/>
              </a:rPr>
              <a:t>  </a:t>
            </a:r>
            <a:endParaRPr lang="en-US" sz="1950" dirty="0">
              <a:latin typeface="+mn-lt"/>
            </a:endParaRPr>
          </a:p>
          <a:p>
            <a:pPr lvl="1"/>
            <a:r>
              <a:rPr lang="en-US" sz="2100" dirty="0">
                <a:latin typeface="+mn-lt"/>
              </a:rPr>
              <a:t>A fixed number of virtual CPUs and a fixed size memory partition </a:t>
            </a:r>
            <a:r>
              <a:rPr lang="en-US" altLang="zh-CN" sz="2100" dirty="0">
                <a:latin typeface="+mn-lt"/>
              </a:rPr>
              <a:t> </a:t>
            </a:r>
            <a:endParaRPr lang="en-US" sz="2100" dirty="0">
              <a:latin typeface="+mn-lt"/>
            </a:endParaRPr>
          </a:p>
          <a:p>
            <a:pPr lvl="1"/>
            <a:r>
              <a:rPr lang="en-US" sz="2100" dirty="0">
                <a:latin typeface="+mn-lt"/>
              </a:rPr>
              <a:t>One or more disk partitions </a:t>
            </a:r>
            <a:r>
              <a:rPr lang="en-US" altLang="zh-CN" sz="2100" dirty="0">
                <a:latin typeface="+mn-lt"/>
              </a:rPr>
              <a:t> </a:t>
            </a:r>
            <a:endParaRPr lang="en-US" sz="2100" dirty="0">
              <a:latin typeface="+mn-lt"/>
            </a:endParaRPr>
          </a:p>
          <a:p>
            <a:pPr lvl="1"/>
            <a:r>
              <a:rPr lang="en-US" sz="2100" dirty="0">
                <a:latin typeface="+mn-lt"/>
              </a:rPr>
              <a:t>A public and a private IP address for the VM</a:t>
            </a:r>
            <a:endParaRPr lang="en-US" sz="1950" dirty="0">
              <a:latin typeface="+mn-lt"/>
            </a:endParaRPr>
          </a:p>
          <a:p>
            <a:pPr lvl="1"/>
            <a:r>
              <a:rPr lang="en-US" sz="2100" dirty="0">
                <a:latin typeface="+mn-lt"/>
              </a:rPr>
              <a:t>A MAC address for network requests  </a:t>
            </a:r>
          </a:p>
          <a:p>
            <a:pPr lvl="1"/>
            <a:r>
              <a:rPr lang="en-US" sz="2100" dirty="0">
                <a:latin typeface="+mn-lt"/>
              </a:rPr>
              <a:t>A set of firewall rules</a:t>
            </a:r>
          </a:p>
          <a:p>
            <a:pPr lvl="1"/>
            <a:endParaRPr lang="en-US" dirty="0"/>
          </a:p>
        </p:txBody>
      </p:sp>
      <p:sp>
        <p:nvSpPr>
          <p:cNvPr id="4" name="Slide Number Placeholder 3">
            <a:extLst>
              <a:ext uri="{FF2B5EF4-FFF2-40B4-BE49-F238E27FC236}">
                <a16:creationId xmlns:a16="http://schemas.microsoft.com/office/drawing/2014/main" id="{DC885AF1-A73E-F744-8CDD-628F59A368B5}"/>
              </a:ext>
            </a:extLst>
          </p:cNvPr>
          <p:cNvSpPr>
            <a:spLocks noGrp="1"/>
          </p:cNvSpPr>
          <p:nvPr>
            <p:ph type="sldNum" sz="quarter" idx="12"/>
          </p:nvPr>
        </p:nvSpPr>
        <p:spPr/>
        <p:txBody>
          <a:bodyPr/>
          <a:lstStyle/>
          <a:p>
            <a:fld id="{6481B913-EAD0-402A-A251-B09692125ACF}" type="slidenum">
              <a:rPr lang="zh-CN" altLang="en-US" smtClean="0"/>
              <a:t>39</a:t>
            </a:fld>
            <a:endParaRPr lang="zh-CN" altLang="en-US" dirty="0"/>
          </a:p>
        </p:txBody>
      </p:sp>
    </p:spTree>
    <p:extLst>
      <p:ext uri="{BB962C8B-B14F-4D97-AF65-F5344CB8AC3E}">
        <p14:creationId xmlns:p14="http://schemas.microsoft.com/office/powerpoint/2010/main" val="473246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75520" y="432507"/>
            <a:ext cx="9722296" cy="1325563"/>
          </a:xfrm>
        </p:spPr>
        <p:txBody>
          <a:bodyPr/>
          <a:lstStyle/>
          <a:p>
            <a:r>
              <a:rPr lang="en-US" dirty="0">
                <a:solidFill>
                  <a:srgbClr val="FF0000"/>
                </a:solidFill>
              </a:rPr>
              <a:t>Cloud Computing Service Levels</a:t>
            </a: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67608" y="1844824"/>
            <a:ext cx="7488832" cy="4035768"/>
          </a:xfrm>
        </p:spPr>
      </p:pic>
      <p:sp>
        <p:nvSpPr>
          <p:cNvPr id="3" name="Slide Number Placeholder 2">
            <a:extLst>
              <a:ext uri="{FF2B5EF4-FFF2-40B4-BE49-F238E27FC236}">
                <a16:creationId xmlns:a16="http://schemas.microsoft.com/office/drawing/2014/main" id="{022AF0A1-23A9-5C4F-A2EF-C92F4EE0377D}"/>
              </a:ext>
            </a:extLst>
          </p:cNvPr>
          <p:cNvSpPr>
            <a:spLocks noGrp="1"/>
          </p:cNvSpPr>
          <p:nvPr>
            <p:ph type="sldNum" sz="quarter" idx="12"/>
          </p:nvPr>
        </p:nvSpPr>
        <p:spPr/>
        <p:txBody>
          <a:bodyPr/>
          <a:lstStyle/>
          <a:p>
            <a:fld id="{6481B913-EAD0-402A-A251-B09692125ACF}" type="slidenum">
              <a:rPr lang="zh-CN" altLang="en-US" smtClean="0"/>
              <a:t>4</a:t>
            </a:fld>
            <a:endParaRPr lang="zh-CN" altLang="en-US" dirty="0"/>
          </a:p>
        </p:txBody>
      </p:sp>
    </p:spTree>
    <p:extLst>
      <p:ext uri="{BB962C8B-B14F-4D97-AF65-F5344CB8AC3E}">
        <p14:creationId xmlns:p14="http://schemas.microsoft.com/office/powerpoint/2010/main" val="33964737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7488" y="365125"/>
            <a:ext cx="10081120" cy="1325563"/>
          </a:xfrm>
        </p:spPr>
        <p:txBody>
          <a:bodyPr/>
          <a:lstStyle/>
          <a:p>
            <a:r>
              <a:rPr lang="en-US" dirty="0">
                <a:solidFill>
                  <a:srgbClr val="FF0000"/>
                </a:solidFill>
              </a:rPr>
              <a:t>Conclusion: what we covered in this lecture</a:t>
            </a:r>
          </a:p>
        </p:txBody>
      </p:sp>
      <p:pic>
        <p:nvPicPr>
          <p:cNvPr id="5" name="Picture 4"/>
          <p:cNvPicPr>
            <a:picLocks noChangeAspect="1"/>
          </p:cNvPicPr>
          <p:nvPr/>
        </p:nvPicPr>
        <p:blipFill>
          <a:blip r:embed="rId2"/>
          <a:stretch>
            <a:fillRect/>
          </a:stretch>
        </p:blipFill>
        <p:spPr>
          <a:xfrm>
            <a:off x="1919536" y="1711967"/>
            <a:ext cx="6330602" cy="4104456"/>
          </a:xfrm>
          <a:prstGeom prst="rect">
            <a:avLst/>
          </a:prstGeom>
        </p:spPr>
      </p:pic>
      <p:sp>
        <p:nvSpPr>
          <p:cNvPr id="3" name="Slide Number Placeholder 2">
            <a:extLst>
              <a:ext uri="{FF2B5EF4-FFF2-40B4-BE49-F238E27FC236}">
                <a16:creationId xmlns:a16="http://schemas.microsoft.com/office/drawing/2014/main" id="{76A883C6-D73B-C346-9F10-55331AD0F8FC}"/>
              </a:ext>
            </a:extLst>
          </p:cNvPr>
          <p:cNvSpPr>
            <a:spLocks noGrp="1"/>
          </p:cNvSpPr>
          <p:nvPr>
            <p:ph type="sldNum" sz="quarter" idx="12"/>
          </p:nvPr>
        </p:nvSpPr>
        <p:spPr/>
        <p:txBody>
          <a:bodyPr/>
          <a:lstStyle/>
          <a:p>
            <a:fld id="{6481B913-EAD0-402A-A251-B09692125ACF}" type="slidenum">
              <a:rPr lang="zh-CN" altLang="en-US" smtClean="0"/>
              <a:t>40</a:t>
            </a:fld>
            <a:endParaRPr lang="zh-CN" altLang="en-US" dirty="0"/>
          </a:p>
        </p:txBody>
      </p:sp>
    </p:spTree>
    <p:extLst>
      <p:ext uri="{BB962C8B-B14F-4D97-AF65-F5344CB8AC3E}">
        <p14:creationId xmlns:p14="http://schemas.microsoft.com/office/powerpoint/2010/main" val="384286670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7528" y="365125"/>
            <a:ext cx="9506272" cy="1325563"/>
          </a:xfrm>
        </p:spPr>
        <p:txBody>
          <a:bodyPr/>
          <a:lstStyle/>
          <a:p>
            <a:r>
              <a:rPr lang="en-US" dirty="0">
                <a:solidFill>
                  <a:srgbClr val="FF0000"/>
                </a:solidFill>
              </a:rPr>
              <a:t>Summary</a:t>
            </a:r>
          </a:p>
        </p:txBody>
      </p:sp>
      <p:sp>
        <p:nvSpPr>
          <p:cNvPr id="3" name="Content Placeholder 2"/>
          <p:cNvSpPr>
            <a:spLocks noGrp="1"/>
          </p:cNvSpPr>
          <p:nvPr>
            <p:ph idx="1"/>
          </p:nvPr>
        </p:nvSpPr>
        <p:spPr>
          <a:xfrm>
            <a:off x="838200" y="1556792"/>
            <a:ext cx="10515600" cy="4351338"/>
          </a:xfrm>
        </p:spPr>
        <p:txBody>
          <a:bodyPr>
            <a:normAutofit/>
          </a:bodyPr>
          <a:lstStyle/>
          <a:p>
            <a:r>
              <a:rPr lang="en-US" dirty="0">
                <a:latin typeface="+mn-lt"/>
              </a:rPr>
              <a:t>Cloud models </a:t>
            </a:r>
          </a:p>
          <a:p>
            <a:pPr lvl="1"/>
            <a:r>
              <a:rPr lang="en-US" dirty="0">
                <a:latin typeface="+mn-lt"/>
              </a:rPr>
              <a:t>Cloud delivery models or service levels, and deployment models  </a:t>
            </a:r>
          </a:p>
          <a:p>
            <a:r>
              <a:rPr lang="en-US" dirty="0">
                <a:solidFill>
                  <a:srgbClr val="00B0F0"/>
                </a:solidFill>
                <a:latin typeface="+mn-lt"/>
              </a:rPr>
              <a:t>Assignment</a:t>
            </a:r>
          </a:p>
          <a:p>
            <a:pPr lvl="1"/>
            <a:r>
              <a:rPr lang="en-US" dirty="0">
                <a:latin typeface="+mn-lt"/>
              </a:rPr>
              <a:t>Complete all activities.</a:t>
            </a:r>
          </a:p>
          <a:p>
            <a:pPr lvl="1"/>
            <a:r>
              <a:rPr lang="en-US" dirty="0"/>
              <a:t>Exploring cloud </a:t>
            </a:r>
            <a:r>
              <a:rPr lang="en-US"/>
              <a:t>services provided by AWS S3.</a:t>
            </a:r>
            <a:endParaRPr lang="en-US" dirty="0">
              <a:latin typeface="+mn-lt"/>
            </a:endParaRPr>
          </a:p>
          <a:p>
            <a:r>
              <a:rPr lang="en-US" dirty="0">
                <a:latin typeface="+mn-lt"/>
              </a:rPr>
              <a:t>Next Lecture</a:t>
            </a:r>
          </a:p>
          <a:p>
            <a:pPr lvl="1"/>
            <a:r>
              <a:rPr lang="en-US" dirty="0">
                <a:latin typeface="+mn-lt"/>
              </a:rPr>
              <a:t>Main developments of cloud computing</a:t>
            </a:r>
          </a:p>
          <a:p>
            <a:pPr lvl="1"/>
            <a:endParaRPr lang="en-US" dirty="0">
              <a:latin typeface="+mn-lt"/>
            </a:endParaRPr>
          </a:p>
          <a:p>
            <a:pPr lvl="1"/>
            <a:endParaRPr lang="en-US" dirty="0">
              <a:latin typeface="+mn-lt"/>
            </a:endParaRPr>
          </a:p>
          <a:p>
            <a:pPr lvl="1"/>
            <a:endParaRPr lang="en-US" dirty="0">
              <a:latin typeface="+mn-lt"/>
            </a:endParaRPr>
          </a:p>
        </p:txBody>
      </p:sp>
      <p:sp>
        <p:nvSpPr>
          <p:cNvPr id="4" name="Slide Number Placeholder 3">
            <a:extLst>
              <a:ext uri="{FF2B5EF4-FFF2-40B4-BE49-F238E27FC236}">
                <a16:creationId xmlns:a16="http://schemas.microsoft.com/office/drawing/2014/main" id="{A7D3F0D9-153D-3A43-A312-126D96642C2B}"/>
              </a:ext>
            </a:extLst>
          </p:cNvPr>
          <p:cNvSpPr>
            <a:spLocks noGrp="1"/>
          </p:cNvSpPr>
          <p:nvPr>
            <p:ph type="sldNum" sz="quarter" idx="12"/>
          </p:nvPr>
        </p:nvSpPr>
        <p:spPr/>
        <p:txBody>
          <a:bodyPr/>
          <a:lstStyle/>
          <a:p>
            <a:fld id="{6481B913-EAD0-402A-A251-B09692125ACF}" type="slidenum">
              <a:rPr lang="zh-CN" altLang="en-US" smtClean="0"/>
              <a:t>41</a:t>
            </a:fld>
            <a:endParaRPr lang="zh-CN" altLang="en-US" dirty="0"/>
          </a:p>
        </p:txBody>
      </p:sp>
    </p:spTree>
    <p:extLst>
      <p:ext uri="{BB962C8B-B14F-4D97-AF65-F5344CB8AC3E}">
        <p14:creationId xmlns:p14="http://schemas.microsoft.com/office/powerpoint/2010/main" val="20076926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63552" y="365125"/>
            <a:ext cx="9290248" cy="1325563"/>
          </a:xfrm>
        </p:spPr>
        <p:txBody>
          <a:bodyPr/>
          <a:lstStyle/>
          <a:p>
            <a:r>
              <a:rPr lang="en-US" dirty="0" err="1">
                <a:solidFill>
                  <a:srgbClr val="FF0000"/>
                </a:solidFill>
              </a:rPr>
              <a:t>IaaS</a:t>
            </a:r>
            <a:r>
              <a:rPr lang="en-US" dirty="0">
                <a:solidFill>
                  <a:srgbClr val="FF0000"/>
                </a:solidFill>
              </a:rPr>
              <a:t>, </a:t>
            </a:r>
            <a:r>
              <a:rPr lang="en-US" dirty="0" err="1">
                <a:solidFill>
                  <a:srgbClr val="FF0000"/>
                </a:solidFill>
              </a:rPr>
              <a:t>PaaS</a:t>
            </a:r>
            <a:r>
              <a:rPr lang="en-US" dirty="0">
                <a:solidFill>
                  <a:srgbClr val="FF0000"/>
                </a:solidFill>
              </a:rPr>
              <a:t>, </a:t>
            </a:r>
            <a:r>
              <a:rPr lang="en-US" dirty="0" err="1">
                <a:solidFill>
                  <a:srgbClr val="FF0000"/>
                </a:solidFill>
              </a:rPr>
              <a:t>SaaS</a:t>
            </a:r>
            <a:endParaRPr lang="en-US" dirty="0">
              <a:solidFill>
                <a:srgbClr val="FF0000"/>
              </a:solidFill>
            </a:endParaRPr>
          </a:p>
        </p:txBody>
      </p:sp>
      <p:pic>
        <p:nvPicPr>
          <p:cNvPr id="4" name="图片 24"/>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142838" y="2500916"/>
            <a:ext cx="5906325" cy="2724530"/>
          </a:xfrm>
          <a:prstGeom prst="rect">
            <a:avLst/>
          </a:prstGeom>
          <a:noFill/>
          <a:ln>
            <a:noFill/>
          </a:ln>
        </p:spPr>
      </p:pic>
      <p:sp>
        <p:nvSpPr>
          <p:cNvPr id="3" name="Slide Number Placeholder 2">
            <a:extLst>
              <a:ext uri="{FF2B5EF4-FFF2-40B4-BE49-F238E27FC236}">
                <a16:creationId xmlns:a16="http://schemas.microsoft.com/office/drawing/2014/main" id="{524F1BD0-DD4F-0B46-A360-A6F0E750A94C}"/>
              </a:ext>
            </a:extLst>
          </p:cNvPr>
          <p:cNvSpPr>
            <a:spLocks noGrp="1"/>
          </p:cNvSpPr>
          <p:nvPr>
            <p:ph type="sldNum" sz="quarter" idx="12"/>
          </p:nvPr>
        </p:nvSpPr>
        <p:spPr/>
        <p:txBody>
          <a:bodyPr/>
          <a:lstStyle/>
          <a:p>
            <a:fld id="{6481B913-EAD0-402A-A251-B09692125ACF}" type="slidenum">
              <a:rPr lang="zh-CN" altLang="en-US" smtClean="0"/>
              <a:t>5</a:t>
            </a:fld>
            <a:endParaRPr lang="zh-CN" altLang="en-US" dirty="0"/>
          </a:p>
        </p:txBody>
      </p:sp>
    </p:spTree>
    <p:extLst>
      <p:ext uri="{BB962C8B-B14F-4D97-AF65-F5344CB8AC3E}">
        <p14:creationId xmlns:p14="http://schemas.microsoft.com/office/powerpoint/2010/main" val="2419235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336" y="1916833"/>
            <a:ext cx="2232248" cy="1800200"/>
          </a:xfrm>
        </p:spPr>
        <p:txBody>
          <a:bodyPr>
            <a:noAutofit/>
          </a:bodyPr>
          <a:lstStyle/>
          <a:p>
            <a:r>
              <a:rPr lang="en-US" sz="2800" dirty="0">
                <a:solidFill>
                  <a:srgbClr val="FF0000"/>
                </a:solidFill>
              </a:rPr>
              <a:t>Management Responsibility of Services</a:t>
            </a:r>
          </a:p>
        </p:txBody>
      </p:sp>
      <p:pic>
        <p:nvPicPr>
          <p:cNvPr id="7" name="Picture 6"/>
          <p:cNvPicPr>
            <a:picLocks noChangeAspect="1"/>
          </p:cNvPicPr>
          <p:nvPr/>
        </p:nvPicPr>
        <p:blipFill>
          <a:blip r:embed="rId2"/>
          <a:stretch>
            <a:fillRect/>
          </a:stretch>
        </p:blipFill>
        <p:spPr>
          <a:xfrm>
            <a:off x="1991544" y="548680"/>
            <a:ext cx="9577064" cy="5387099"/>
          </a:xfrm>
          <a:prstGeom prst="rect">
            <a:avLst/>
          </a:prstGeom>
        </p:spPr>
      </p:pic>
      <p:sp>
        <p:nvSpPr>
          <p:cNvPr id="3" name="Slide Number Placeholder 2">
            <a:extLst>
              <a:ext uri="{FF2B5EF4-FFF2-40B4-BE49-F238E27FC236}">
                <a16:creationId xmlns:a16="http://schemas.microsoft.com/office/drawing/2014/main" id="{52FCAD81-0F8C-9B49-AC03-55E9DF640EC0}"/>
              </a:ext>
            </a:extLst>
          </p:cNvPr>
          <p:cNvSpPr>
            <a:spLocks noGrp="1"/>
          </p:cNvSpPr>
          <p:nvPr>
            <p:ph type="sldNum" sz="quarter" idx="12"/>
          </p:nvPr>
        </p:nvSpPr>
        <p:spPr/>
        <p:txBody>
          <a:bodyPr/>
          <a:lstStyle/>
          <a:p>
            <a:fld id="{6481B913-EAD0-402A-A251-B09692125ACF}" type="slidenum">
              <a:rPr lang="zh-CN" altLang="en-US" smtClean="0"/>
              <a:t>6</a:t>
            </a:fld>
            <a:endParaRPr lang="zh-CN" altLang="en-US" dirty="0"/>
          </a:p>
        </p:txBody>
      </p:sp>
      <p:sp>
        <p:nvSpPr>
          <p:cNvPr id="4" name="Rectangle 3">
            <a:extLst>
              <a:ext uri="{FF2B5EF4-FFF2-40B4-BE49-F238E27FC236}">
                <a16:creationId xmlns:a16="http://schemas.microsoft.com/office/drawing/2014/main" id="{BDDE4EBD-D273-9F44-B746-1DEB9046147F}"/>
              </a:ext>
            </a:extLst>
          </p:cNvPr>
          <p:cNvSpPr/>
          <p:nvPr/>
        </p:nvSpPr>
        <p:spPr>
          <a:xfrm>
            <a:off x="9120336" y="5774196"/>
            <a:ext cx="2108591" cy="323165"/>
          </a:xfrm>
          <a:prstGeom prst="rect">
            <a:avLst/>
          </a:prstGeom>
        </p:spPr>
        <p:txBody>
          <a:bodyPr wrap="none">
            <a:spAutoFit/>
          </a:bodyPr>
          <a:lstStyle/>
          <a:p>
            <a:r>
              <a:rPr lang="en-US" dirty="0">
                <a:latin typeface="+mn-lt"/>
              </a:rPr>
              <a:t>https://</a:t>
            </a:r>
            <a:r>
              <a:rPr lang="en-US" dirty="0" err="1">
                <a:latin typeface="+mn-lt"/>
              </a:rPr>
              <a:t>carlfreeman.net</a:t>
            </a:r>
            <a:r>
              <a:rPr lang="en-US" dirty="0">
                <a:latin typeface="+mn-lt"/>
              </a:rPr>
              <a:t>/</a:t>
            </a:r>
          </a:p>
        </p:txBody>
      </p:sp>
    </p:spTree>
    <p:extLst>
      <p:ext uri="{BB962C8B-B14F-4D97-AF65-F5344CB8AC3E}">
        <p14:creationId xmlns:p14="http://schemas.microsoft.com/office/powerpoint/2010/main" val="3028331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a:t>
            </a:r>
            <a:r>
              <a:rPr lang="en-US" dirty="0">
                <a:solidFill>
                  <a:srgbClr val="FF0000"/>
                </a:solidFill>
              </a:rPr>
              <a:t>What is SaaS</a:t>
            </a:r>
          </a:p>
        </p:txBody>
      </p:sp>
      <p:sp>
        <p:nvSpPr>
          <p:cNvPr id="3" name="Content Placeholder 2"/>
          <p:cNvSpPr>
            <a:spLocks noGrp="1"/>
          </p:cNvSpPr>
          <p:nvPr>
            <p:ph idx="1"/>
          </p:nvPr>
        </p:nvSpPr>
        <p:spPr>
          <a:xfrm>
            <a:off x="1199456" y="1662663"/>
            <a:ext cx="9083352" cy="3782561"/>
          </a:xfrm>
        </p:spPr>
        <p:txBody>
          <a:bodyPr>
            <a:noAutofit/>
          </a:bodyPr>
          <a:lstStyle/>
          <a:p>
            <a:pPr lvl="0"/>
            <a:r>
              <a:rPr lang="en-US" dirty="0">
                <a:solidFill>
                  <a:srgbClr val="00B0F0"/>
                </a:solidFill>
                <a:latin typeface="+mn-lt"/>
              </a:rPr>
              <a:t>Software as a service  </a:t>
            </a:r>
          </a:p>
          <a:p>
            <a:pPr lvl="1"/>
            <a:r>
              <a:rPr lang="en-US" dirty="0">
                <a:latin typeface="+mn-lt"/>
              </a:rPr>
              <a:t>software and associated data are centrally hosted on the cloud</a:t>
            </a:r>
          </a:p>
          <a:p>
            <a:pPr lvl="2"/>
            <a:r>
              <a:rPr lang="en-US" dirty="0">
                <a:latin typeface="+mn-lt"/>
              </a:rPr>
              <a:t>By independent software vendors or application service providers</a:t>
            </a:r>
          </a:p>
          <a:p>
            <a:pPr lvl="1"/>
            <a:r>
              <a:rPr lang="en-US" dirty="0">
                <a:latin typeface="+mn-lt"/>
              </a:rPr>
              <a:t>typically accessed by users using a thin client thin via a web browser</a:t>
            </a:r>
          </a:p>
          <a:p>
            <a:pPr lvl="1"/>
            <a:r>
              <a:rPr lang="en-US" dirty="0">
                <a:latin typeface="+mn-lt"/>
              </a:rPr>
              <a:t>a common delivery model for many business applications</a:t>
            </a:r>
          </a:p>
          <a:p>
            <a:pPr lvl="2"/>
            <a:r>
              <a:rPr lang="en-US" dirty="0">
                <a:latin typeface="+mn-lt"/>
              </a:rPr>
              <a:t>office &amp; messaging software, DBMS software, management software, CAD software, Development software,  ... </a:t>
            </a:r>
          </a:p>
          <a:p>
            <a:pPr lvl="2"/>
            <a:r>
              <a:rPr lang="en-US" dirty="0">
                <a:latin typeface="+mn-lt"/>
              </a:rPr>
              <a:t>potential to reduce IT support costs by outsourcing hardware and software maintenance and support to the SaaS provider.</a:t>
            </a:r>
          </a:p>
        </p:txBody>
      </p:sp>
      <p:sp>
        <p:nvSpPr>
          <p:cNvPr id="4" name="Slide Number Placeholder 3">
            <a:extLst>
              <a:ext uri="{FF2B5EF4-FFF2-40B4-BE49-F238E27FC236}">
                <a16:creationId xmlns:a16="http://schemas.microsoft.com/office/drawing/2014/main" id="{BC3D16AE-B7C6-5447-A9A7-35A050CD755D}"/>
              </a:ext>
            </a:extLst>
          </p:cNvPr>
          <p:cNvSpPr>
            <a:spLocks noGrp="1"/>
          </p:cNvSpPr>
          <p:nvPr>
            <p:ph type="sldNum" sz="quarter" idx="12"/>
          </p:nvPr>
        </p:nvSpPr>
        <p:spPr/>
        <p:txBody>
          <a:bodyPr/>
          <a:lstStyle/>
          <a:p>
            <a:fld id="{6481B913-EAD0-402A-A251-B09692125ACF}" type="slidenum">
              <a:rPr lang="zh-CN" altLang="en-US" smtClean="0"/>
              <a:t>7</a:t>
            </a:fld>
            <a:endParaRPr lang="zh-CN" altLang="en-US" dirty="0"/>
          </a:p>
        </p:txBody>
      </p:sp>
    </p:spTree>
    <p:extLst>
      <p:ext uri="{BB962C8B-B14F-4D97-AF65-F5344CB8AC3E}">
        <p14:creationId xmlns:p14="http://schemas.microsoft.com/office/powerpoint/2010/main" val="3743532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9496" y="365125"/>
            <a:ext cx="9794304" cy="1325563"/>
          </a:xfrm>
        </p:spPr>
        <p:txBody>
          <a:bodyPr/>
          <a:lstStyle/>
          <a:p>
            <a:r>
              <a:rPr lang="en-US" dirty="0">
                <a:solidFill>
                  <a:srgbClr val="FF0000"/>
                </a:solidFill>
              </a:rPr>
              <a:t>SaaS Examples</a:t>
            </a:r>
          </a:p>
        </p:txBody>
      </p:sp>
      <p:sp>
        <p:nvSpPr>
          <p:cNvPr id="3" name="Content Placeholder 2"/>
          <p:cNvSpPr>
            <a:spLocks noGrp="1"/>
          </p:cNvSpPr>
          <p:nvPr>
            <p:ph idx="1"/>
          </p:nvPr>
        </p:nvSpPr>
        <p:spPr/>
        <p:txBody>
          <a:bodyPr>
            <a:normAutofit/>
          </a:bodyPr>
          <a:lstStyle/>
          <a:p>
            <a:r>
              <a:rPr lang="en-US" dirty="0">
                <a:latin typeface="+mn-lt"/>
              </a:rPr>
              <a:t>Email</a:t>
            </a:r>
          </a:p>
          <a:p>
            <a:pPr lvl="1"/>
            <a:r>
              <a:rPr lang="en-US" dirty="0">
                <a:latin typeface="+mn-lt"/>
              </a:rPr>
              <a:t>Google (Gmail), …</a:t>
            </a:r>
          </a:p>
          <a:p>
            <a:r>
              <a:rPr lang="en-US" dirty="0">
                <a:latin typeface="+mn-lt"/>
              </a:rPr>
              <a:t>CRM (Customer relationship management software)</a:t>
            </a:r>
          </a:p>
          <a:p>
            <a:pPr lvl="1"/>
            <a:r>
              <a:rPr lang="en-US" dirty="0">
                <a:latin typeface="+mn-lt"/>
              </a:rPr>
              <a:t>Salesforce, …</a:t>
            </a:r>
          </a:p>
          <a:p>
            <a:r>
              <a:rPr lang="en-US" dirty="0">
                <a:latin typeface="+mn-lt"/>
              </a:rPr>
              <a:t>Office Apps</a:t>
            </a:r>
          </a:p>
          <a:p>
            <a:pPr lvl="1"/>
            <a:r>
              <a:rPr lang="en-US" dirty="0">
                <a:latin typeface="+mn-lt"/>
              </a:rPr>
              <a:t>Microsoft (Office Live), …</a:t>
            </a:r>
          </a:p>
          <a:p>
            <a:endParaRPr lang="en-US" dirty="0">
              <a:latin typeface="+mn-lt"/>
            </a:endParaRPr>
          </a:p>
        </p:txBody>
      </p:sp>
      <p:sp>
        <p:nvSpPr>
          <p:cNvPr id="4" name="Slide Number Placeholder 3">
            <a:extLst>
              <a:ext uri="{FF2B5EF4-FFF2-40B4-BE49-F238E27FC236}">
                <a16:creationId xmlns:a16="http://schemas.microsoft.com/office/drawing/2014/main" id="{EEE1BF5A-B527-2447-9EF3-6CE2765EA8C7}"/>
              </a:ext>
            </a:extLst>
          </p:cNvPr>
          <p:cNvSpPr>
            <a:spLocks noGrp="1"/>
          </p:cNvSpPr>
          <p:nvPr>
            <p:ph type="sldNum" sz="quarter" idx="12"/>
          </p:nvPr>
        </p:nvSpPr>
        <p:spPr/>
        <p:txBody>
          <a:bodyPr/>
          <a:lstStyle/>
          <a:p>
            <a:fld id="{6481B913-EAD0-402A-A251-B09692125ACF}" type="slidenum">
              <a:rPr lang="zh-CN" altLang="en-US" smtClean="0"/>
              <a:t>8</a:t>
            </a:fld>
            <a:endParaRPr lang="zh-CN" altLang="en-US" dirty="0"/>
          </a:p>
        </p:txBody>
      </p:sp>
    </p:spTree>
    <p:extLst>
      <p:ext uri="{BB962C8B-B14F-4D97-AF65-F5344CB8AC3E}">
        <p14:creationId xmlns:p14="http://schemas.microsoft.com/office/powerpoint/2010/main" val="5127372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79776" y="402887"/>
            <a:ext cx="4968552" cy="615603"/>
          </a:xfrm>
        </p:spPr>
        <p:txBody>
          <a:bodyPr>
            <a:normAutofit fontScale="90000"/>
          </a:bodyPr>
          <a:lstStyle/>
          <a:p>
            <a:r>
              <a:rPr lang="en-US" dirty="0">
                <a:solidFill>
                  <a:srgbClr val="FF0000"/>
                </a:solidFill>
              </a:rPr>
              <a:t>Understand SaaS</a:t>
            </a:r>
          </a:p>
        </p:txBody>
      </p:sp>
      <p:pic>
        <p:nvPicPr>
          <p:cNvPr id="4" name="图片 26"/>
          <p:cNvPicPr>
            <a:picLocks noGrp="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35360" y="1469412"/>
            <a:ext cx="8128000" cy="4333081"/>
          </a:xfrm>
          <a:prstGeom prst="rect">
            <a:avLst/>
          </a:prstGeom>
          <a:noFill/>
          <a:ln>
            <a:noFill/>
          </a:ln>
        </p:spPr>
      </p:pic>
      <p:sp>
        <p:nvSpPr>
          <p:cNvPr id="3" name="Slide Number Placeholder 2">
            <a:extLst>
              <a:ext uri="{FF2B5EF4-FFF2-40B4-BE49-F238E27FC236}">
                <a16:creationId xmlns:a16="http://schemas.microsoft.com/office/drawing/2014/main" id="{04EF5F93-2686-784F-B3BD-7F5290260B9B}"/>
              </a:ext>
            </a:extLst>
          </p:cNvPr>
          <p:cNvSpPr>
            <a:spLocks noGrp="1"/>
          </p:cNvSpPr>
          <p:nvPr>
            <p:ph type="sldNum" sz="quarter" idx="12"/>
          </p:nvPr>
        </p:nvSpPr>
        <p:spPr/>
        <p:txBody>
          <a:bodyPr/>
          <a:lstStyle/>
          <a:p>
            <a:fld id="{6481B913-EAD0-402A-A251-B09692125ACF}" type="slidenum">
              <a:rPr lang="zh-CN" altLang="en-US" smtClean="0"/>
              <a:t>9</a:t>
            </a:fld>
            <a:endParaRPr lang="zh-CN" altLang="en-US" dirty="0"/>
          </a:p>
        </p:txBody>
      </p:sp>
      <p:sp>
        <p:nvSpPr>
          <p:cNvPr id="5" name="TextBox 4">
            <a:extLst>
              <a:ext uri="{FF2B5EF4-FFF2-40B4-BE49-F238E27FC236}">
                <a16:creationId xmlns:a16="http://schemas.microsoft.com/office/drawing/2014/main" id="{0EDF4FDC-2E64-AC42-944D-4CA0EB0C437E}"/>
              </a:ext>
            </a:extLst>
          </p:cNvPr>
          <p:cNvSpPr txBox="1"/>
          <p:nvPr/>
        </p:nvSpPr>
        <p:spPr>
          <a:xfrm>
            <a:off x="3863752" y="5834491"/>
            <a:ext cx="2448272" cy="323165"/>
          </a:xfrm>
          <a:prstGeom prst="rect">
            <a:avLst/>
          </a:prstGeom>
          <a:noFill/>
        </p:spPr>
        <p:txBody>
          <a:bodyPr wrap="square" rtlCol="0">
            <a:spAutoFit/>
          </a:bodyPr>
          <a:lstStyle/>
          <a:p>
            <a:r>
              <a:rPr lang="en-US" dirty="0" err="1">
                <a:latin typeface="+mn-lt"/>
              </a:rPr>
              <a:t>zdnet.com</a:t>
            </a:r>
            <a:endParaRPr lang="en-US" dirty="0">
              <a:latin typeface="+mn-lt"/>
            </a:endParaRPr>
          </a:p>
        </p:txBody>
      </p:sp>
      <p:sp>
        <p:nvSpPr>
          <p:cNvPr id="6" name="TextBox 5">
            <a:extLst>
              <a:ext uri="{FF2B5EF4-FFF2-40B4-BE49-F238E27FC236}">
                <a16:creationId xmlns:a16="http://schemas.microsoft.com/office/drawing/2014/main" id="{11B34DC1-0B26-454F-952E-5CE0842F5179}"/>
              </a:ext>
            </a:extLst>
          </p:cNvPr>
          <p:cNvSpPr txBox="1"/>
          <p:nvPr/>
        </p:nvSpPr>
        <p:spPr>
          <a:xfrm>
            <a:off x="8610600" y="2276872"/>
            <a:ext cx="3246040" cy="1754326"/>
          </a:xfrm>
          <a:prstGeom prst="rect">
            <a:avLst/>
          </a:prstGeom>
          <a:noFill/>
        </p:spPr>
        <p:txBody>
          <a:bodyPr wrap="square" rtlCol="0">
            <a:spAutoFit/>
          </a:bodyPr>
          <a:lstStyle/>
          <a:p>
            <a:r>
              <a:rPr lang="en-US" sz="1800" dirty="0">
                <a:latin typeface="+mn-lt"/>
              </a:rPr>
              <a:t>Software are hosted on cloud and managed by cloud provider;</a:t>
            </a:r>
          </a:p>
          <a:p>
            <a:endParaRPr lang="en-US" sz="1800" dirty="0">
              <a:latin typeface="+mn-lt"/>
            </a:endParaRPr>
          </a:p>
          <a:p>
            <a:r>
              <a:rPr lang="en-US" sz="1800" dirty="0">
                <a:latin typeface="+mn-lt"/>
              </a:rPr>
              <a:t>Users access the software via a public interface provided by the cloud provider.</a:t>
            </a:r>
          </a:p>
        </p:txBody>
      </p:sp>
    </p:spTree>
    <p:extLst>
      <p:ext uri="{BB962C8B-B14F-4D97-AF65-F5344CB8AC3E}">
        <p14:creationId xmlns:p14="http://schemas.microsoft.com/office/powerpoint/2010/main" val="33269989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TotalTime>
  <Words>1973</Words>
  <Application>Microsoft Office PowerPoint</Application>
  <PresentationFormat>Widescreen</PresentationFormat>
  <Paragraphs>305</Paragraphs>
  <Slides>41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Calibri</vt:lpstr>
      <vt:lpstr>Calibri Light</vt:lpstr>
      <vt:lpstr>Office Theme</vt:lpstr>
      <vt:lpstr>Lecture 9:  Models of Cloud Computing</vt:lpstr>
      <vt:lpstr>Many different classifications based on different viewpoints</vt:lpstr>
      <vt:lpstr>Delivery Models/ Service Levels </vt:lpstr>
      <vt:lpstr>Cloud Computing Service Levels</vt:lpstr>
      <vt:lpstr>IaaS, PaaS, SaaS</vt:lpstr>
      <vt:lpstr>Management Responsibility of Services</vt:lpstr>
      <vt:lpstr>  What is SaaS</vt:lpstr>
      <vt:lpstr>SaaS Examples</vt:lpstr>
      <vt:lpstr>Understand SaaS</vt:lpstr>
      <vt:lpstr>SaaS Sample Products</vt:lpstr>
      <vt:lpstr>Activity #1</vt:lpstr>
      <vt:lpstr> What is PaaS</vt:lpstr>
      <vt:lpstr>Understand PaaS</vt:lpstr>
      <vt:lpstr>PaaS Examples</vt:lpstr>
      <vt:lpstr>PaaS vs. Middleware</vt:lpstr>
      <vt:lpstr> What is IaaS</vt:lpstr>
      <vt:lpstr>Understand IaaS</vt:lpstr>
      <vt:lpstr>IaaS Examples</vt:lpstr>
      <vt:lpstr>IaaS or PaaS: Which service to choose? </vt:lpstr>
      <vt:lpstr>Activity #2</vt:lpstr>
      <vt:lpstr>Comparison: SaaS, PaaS, IaaS</vt:lpstr>
      <vt:lpstr>Typical activities: SaaS, PaaS, IaaS</vt:lpstr>
      <vt:lpstr>Sample Contracts</vt:lpstr>
      <vt:lpstr>Activity #3: SaaS, PaaS, or IaaS</vt:lpstr>
      <vt:lpstr>New Models …</vt:lpstr>
      <vt:lpstr>Deployment Models  </vt:lpstr>
      <vt:lpstr>Public Cloud  </vt:lpstr>
      <vt:lpstr>Public Cloud Features  </vt:lpstr>
      <vt:lpstr>Community Cloud  </vt:lpstr>
      <vt:lpstr>Private Cloud  </vt:lpstr>
      <vt:lpstr>Who should use private cloud?  </vt:lpstr>
      <vt:lpstr>Hybrid Cloud  </vt:lpstr>
      <vt:lpstr>Hybrid Cloud Features  </vt:lpstr>
      <vt:lpstr>PowerPoint Presentation</vt:lpstr>
      <vt:lpstr>Activity #4:  </vt:lpstr>
      <vt:lpstr>Building your own Cloud   (optional – FYI only)</vt:lpstr>
      <vt:lpstr>Building your own cloud</vt:lpstr>
      <vt:lpstr>Building Private Clouds: Tools </vt:lpstr>
      <vt:lpstr>Cloud IaaS Abstraction  </vt:lpstr>
      <vt:lpstr>Conclusion: what we covered in this lecture</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Lan Yang</dc:creator>
  <cp:lastModifiedBy>Lan Yang</cp:lastModifiedBy>
  <cp:revision>6</cp:revision>
  <dcterms:created xsi:type="dcterms:W3CDTF">2019-06-20T19:22:40Z</dcterms:created>
  <dcterms:modified xsi:type="dcterms:W3CDTF">2019-09-26T16:26:35Z</dcterms:modified>
</cp:coreProperties>
</file>

<file path=docProps/thumbnail.jpeg>
</file>